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3"/>
  </p:notesMasterIdLst>
  <p:sldIdLst>
    <p:sldId id="256" r:id="rId2"/>
    <p:sldId id="257" r:id="rId3"/>
    <p:sldId id="312" r:id="rId4"/>
    <p:sldId id="320" r:id="rId5"/>
    <p:sldId id="321" r:id="rId6"/>
    <p:sldId id="313" r:id="rId7"/>
    <p:sldId id="319" r:id="rId8"/>
    <p:sldId id="314" r:id="rId9"/>
    <p:sldId id="335" r:id="rId10"/>
    <p:sldId id="336" r:id="rId11"/>
    <p:sldId id="339" r:id="rId12"/>
    <p:sldId id="337" r:id="rId13"/>
    <p:sldId id="338" r:id="rId14"/>
    <p:sldId id="343" r:id="rId15"/>
    <p:sldId id="342" r:id="rId16"/>
    <p:sldId id="315" r:id="rId17"/>
    <p:sldId id="322" r:id="rId18"/>
    <p:sldId id="316" r:id="rId19"/>
    <p:sldId id="325" r:id="rId20"/>
    <p:sldId id="326" r:id="rId21"/>
    <p:sldId id="327" r:id="rId22"/>
    <p:sldId id="328" r:id="rId23"/>
    <p:sldId id="330" r:id="rId24"/>
    <p:sldId id="329" r:id="rId25"/>
    <p:sldId id="340" r:id="rId26"/>
    <p:sldId id="341" r:id="rId27"/>
    <p:sldId id="333" r:id="rId28"/>
    <p:sldId id="317" r:id="rId29"/>
    <p:sldId id="334" r:id="rId30"/>
    <p:sldId id="318" r:id="rId31"/>
    <p:sldId id="323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Poppins SemiBold" panose="000007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lack" panose="02000000000000000000" pitchFamily="2" charset="0"/>
      <p:bold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89B44B-5143-4386-9762-E480BF1F8C2F}">
  <a:tblStyle styleId="{E789B44B-5143-4386-9762-E480BF1F8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50" d="100"/>
          <a:sy n="150" d="100"/>
        </p:scale>
        <p:origin x="225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80bcb85c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80bcb85c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8a0eaa150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8a0eaa150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07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656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7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7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74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3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07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70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53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97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79c31db7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79c31db7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1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444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09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793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0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489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79c31db7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79c31db7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82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a0eaa150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a0eaa150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8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01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43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28a0eaa150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28a0eaa150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68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8a0eaa150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8a0eaa150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0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8a0eaa15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8a0eaa15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49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8a0eaa15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8a0eaa15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78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03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21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a0eaa150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a0eaa150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2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18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295550" y="2437150"/>
            <a:ext cx="631500" cy="721150"/>
            <a:chOff x="6533825" y="4313425"/>
            <a:chExt cx="631500" cy="721150"/>
          </a:xfrm>
        </p:grpSpPr>
        <p:sp>
          <p:nvSpPr>
            <p:cNvPr id="10" name="Google Shape;10;p2"/>
            <p:cNvSpPr/>
            <p:nvPr/>
          </p:nvSpPr>
          <p:spPr>
            <a:xfrm>
              <a:off x="6965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65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965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65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65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21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1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1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1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21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09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09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09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9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77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677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7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7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7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33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3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33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33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533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36" name="Google Shape;36;p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2244842" y="4599425"/>
            <a:ext cx="4489475" cy="193775"/>
            <a:chOff x="1784500" y="1867350"/>
            <a:chExt cx="4489475" cy="193775"/>
          </a:xfrm>
        </p:grpSpPr>
        <p:sp>
          <p:nvSpPr>
            <p:cNvPr id="49" name="Google Shape;49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2328517" y="345725"/>
            <a:ext cx="4489475" cy="193775"/>
            <a:chOff x="1784500" y="1867350"/>
            <a:chExt cx="4489475" cy="193775"/>
          </a:xfrm>
        </p:grpSpPr>
        <p:sp>
          <p:nvSpPr>
            <p:cNvPr id="53" name="Google Shape;53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1986225" y="1251900"/>
            <a:ext cx="51741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1986214" y="3423425"/>
            <a:ext cx="5174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3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636" name="Google Shape;636;p23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3"/>
          <p:cNvGrpSpPr/>
          <p:nvPr/>
        </p:nvGrpSpPr>
        <p:grpSpPr>
          <a:xfrm rot="10800000" flipH="1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640" name="Google Shape;640;p23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23"/>
          <p:cNvGrpSpPr/>
          <p:nvPr/>
        </p:nvGrpSpPr>
        <p:grpSpPr>
          <a:xfrm>
            <a:off x="-1021726" y="1704275"/>
            <a:ext cx="1734954" cy="1734954"/>
            <a:chOff x="6340050" y="754850"/>
            <a:chExt cx="1595800" cy="1595800"/>
          </a:xfrm>
        </p:grpSpPr>
        <p:sp>
          <p:nvSpPr>
            <p:cNvPr id="653" name="Google Shape;653;p23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3"/>
          <p:cNvSpPr txBox="1">
            <a:spLocks noGrp="1"/>
          </p:cNvSpPr>
          <p:nvPr>
            <p:ph type="subTitle" idx="1"/>
          </p:nvPr>
        </p:nvSpPr>
        <p:spPr>
          <a:xfrm>
            <a:off x="1235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3"/>
          <p:cNvSpPr txBox="1">
            <a:spLocks noGrp="1"/>
          </p:cNvSpPr>
          <p:nvPr>
            <p:ph type="subTitle" idx="2"/>
          </p:nvPr>
        </p:nvSpPr>
        <p:spPr>
          <a:xfrm>
            <a:off x="1235850" y="2881226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3"/>
          <p:cNvSpPr txBox="1">
            <a:spLocks noGrp="1"/>
          </p:cNvSpPr>
          <p:nvPr>
            <p:ph type="subTitle" idx="3"/>
          </p:nvPr>
        </p:nvSpPr>
        <p:spPr>
          <a:xfrm>
            <a:off x="3614850" y="2881225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3"/>
          <p:cNvSpPr txBox="1">
            <a:spLocks noGrp="1"/>
          </p:cNvSpPr>
          <p:nvPr>
            <p:ph type="subTitle" idx="4"/>
          </p:nvPr>
        </p:nvSpPr>
        <p:spPr>
          <a:xfrm>
            <a:off x="5993850" y="2881225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3"/>
          <p:cNvSpPr txBox="1">
            <a:spLocks noGrp="1"/>
          </p:cNvSpPr>
          <p:nvPr>
            <p:ph type="subTitle" idx="5"/>
          </p:nvPr>
        </p:nvSpPr>
        <p:spPr>
          <a:xfrm>
            <a:off x="3614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3"/>
          <p:cNvSpPr txBox="1">
            <a:spLocks noGrp="1"/>
          </p:cNvSpPr>
          <p:nvPr>
            <p:ph type="subTitle" idx="6"/>
          </p:nvPr>
        </p:nvSpPr>
        <p:spPr>
          <a:xfrm>
            <a:off x="5993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9"/>
          <p:cNvSpPr txBox="1">
            <a:spLocks noGrp="1"/>
          </p:cNvSpPr>
          <p:nvPr>
            <p:ph type="title"/>
          </p:nvPr>
        </p:nvSpPr>
        <p:spPr>
          <a:xfrm>
            <a:off x="713225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0" name="Google Shape;860;p2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1" name="Google Shape;861;p29"/>
          <p:cNvSpPr txBox="1">
            <a:spLocks noGrp="1"/>
          </p:cNvSpPr>
          <p:nvPr>
            <p:ph type="subTitle" idx="1"/>
          </p:nvPr>
        </p:nvSpPr>
        <p:spPr>
          <a:xfrm>
            <a:off x="713225" y="3219025"/>
            <a:ext cx="4599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2" name="Google Shape;862;p29"/>
          <p:cNvGrpSpPr/>
          <p:nvPr/>
        </p:nvGrpSpPr>
        <p:grpSpPr>
          <a:xfrm>
            <a:off x="7799275" y="4072050"/>
            <a:ext cx="631500" cy="721150"/>
            <a:chOff x="6533825" y="4313425"/>
            <a:chExt cx="631500" cy="721150"/>
          </a:xfrm>
        </p:grpSpPr>
        <p:sp>
          <p:nvSpPr>
            <p:cNvPr id="863" name="Google Shape;863;p29"/>
            <p:cNvSpPr/>
            <p:nvPr/>
          </p:nvSpPr>
          <p:spPr>
            <a:xfrm>
              <a:off x="6965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6965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6965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6965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6965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6821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6821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6821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6821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6821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7109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7109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7109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7109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7109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6677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6677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6677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6677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6677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6533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6533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6533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6533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6533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29"/>
          <p:cNvGrpSpPr/>
          <p:nvPr/>
        </p:nvGrpSpPr>
        <p:grpSpPr>
          <a:xfrm flipH="1">
            <a:off x="713217" y="4599425"/>
            <a:ext cx="4489475" cy="193775"/>
            <a:chOff x="1784500" y="1867350"/>
            <a:chExt cx="4489475" cy="193775"/>
          </a:xfrm>
        </p:grpSpPr>
        <p:sp>
          <p:nvSpPr>
            <p:cNvPr id="889" name="Google Shape;889;p29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0"/>
          <p:cNvSpPr txBox="1">
            <a:spLocks noGrp="1"/>
          </p:cNvSpPr>
          <p:nvPr>
            <p:ph type="title"/>
          </p:nvPr>
        </p:nvSpPr>
        <p:spPr>
          <a:xfrm>
            <a:off x="2272188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4" name="Google Shape;894;p30"/>
          <p:cNvSpPr txBox="1">
            <a:spLocks noGrp="1"/>
          </p:cNvSpPr>
          <p:nvPr>
            <p:ph type="title" idx="2" hasCustomPrompt="1"/>
          </p:nvPr>
        </p:nvSpPr>
        <p:spPr>
          <a:xfrm>
            <a:off x="3634038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5" name="Google Shape;895;p30"/>
          <p:cNvSpPr txBox="1">
            <a:spLocks noGrp="1"/>
          </p:cNvSpPr>
          <p:nvPr>
            <p:ph type="subTitle" idx="1"/>
          </p:nvPr>
        </p:nvSpPr>
        <p:spPr>
          <a:xfrm>
            <a:off x="2272188" y="3219025"/>
            <a:ext cx="4599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6" name="Google Shape;896;p30"/>
          <p:cNvGrpSpPr/>
          <p:nvPr/>
        </p:nvGrpSpPr>
        <p:grpSpPr>
          <a:xfrm flipH="1">
            <a:off x="-614106" y="-505328"/>
            <a:ext cx="1895833" cy="1895866"/>
            <a:chOff x="3835450" y="-252000"/>
            <a:chExt cx="1445325" cy="1445350"/>
          </a:xfrm>
        </p:grpSpPr>
        <p:sp>
          <p:nvSpPr>
            <p:cNvPr id="897" name="Google Shape;897;p30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0"/>
          <p:cNvGrpSpPr/>
          <p:nvPr/>
        </p:nvGrpSpPr>
        <p:grpSpPr>
          <a:xfrm flipH="1">
            <a:off x="7862264" y="240504"/>
            <a:ext cx="2791286" cy="2599651"/>
            <a:chOff x="-1466486" y="2736279"/>
            <a:chExt cx="2791286" cy="2599651"/>
          </a:xfrm>
        </p:grpSpPr>
        <p:sp>
          <p:nvSpPr>
            <p:cNvPr id="903" name="Google Shape;903;p30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" name="Google Shape;904;p30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905" name="Google Shape;905;p30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7" name="Google Shape;907;p30"/>
          <p:cNvGrpSpPr/>
          <p:nvPr/>
        </p:nvGrpSpPr>
        <p:grpSpPr>
          <a:xfrm>
            <a:off x="2327258" y="4599425"/>
            <a:ext cx="4489475" cy="193775"/>
            <a:chOff x="1784500" y="1867350"/>
            <a:chExt cx="4489475" cy="193775"/>
          </a:xfrm>
        </p:grpSpPr>
        <p:sp>
          <p:nvSpPr>
            <p:cNvPr id="908" name="Google Shape;908;p30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0"/>
          <p:cNvGrpSpPr/>
          <p:nvPr/>
        </p:nvGrpSpPr>
        <p:grpSpPr>
          <a:xfrm>
            <a:off x="245325" y="4072050"/>
            <a:ext cx="199875" cy="721150"/>
            <a:chOff x="188762" y="539500"/>
            <a:chExt cx="199875" cy="721150"/>
          </a:xfrm>
        </p:grpSpPr>
        <p:sp>
          <p:nvSpPr>
            <p:cNvPr id="912" name="Google Shape;912;p30"/>
            <p:cNvSpPr/>
            <p:nvPr/>
          </p:nvSpPr>
          <p:spPr>
            <a:xfrm flipH="1">
              <a:off x="332387" y="12044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 flipH="1">
              <a:off x="332387" y="1037975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 flipH="1">
              <a:off x="332387" y="872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 flipH="1">
              <a:off x="332387" y="7059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 flipH="1">
              <a:off x="332387" y="5395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 flipH="1">
              <a:off x="188762" y="12044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 flipH="1">
              <a:off x="188762" y="1037975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 flipH="1">
              <a:off x="188762" y="872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 flipH="1">
              <a:off x="188762" y="7059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 flipH="1">
              <a:off x="188762" y="5395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0"/>
          <p:cNvSpPr txBox="1">
            <a:spLocks noGrp="1"/>
          </p:cNvSpPr>
          <p:nvPr>
            <p:ph type="ctrTitle"/>
          </p:nvPr>
        </p:nvSpPr>
        <p:spPr>
          <a:xfrm>
            <a:off x="1002200" y="475000"/>
            <a:ext cx="41421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85" name="Google Shape;1185;p40"/>
          <p:cNvSpPr txBox="1">
            <a:spLocks noGrp="1"/>
          </p:cNvSpPr>
          <p:nvPr>
            <p:ph type="subTitle" idx="1"/>
          </p:nvPr>
        </p:nvSpPr>
        <p:spPr>
          <a:xfrm>
            <a:off x="997475" y="1589950"/>
            <a:ext cx="41517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6" name="Google Shape;1186;p40"/>
          <p:cNvSpPr txBox="1"/>
          <p:nvPr/>
        </p:nvSpPr>
        <p:spPr>
          <a:xfrm>
            <a:off x="956450" y="3553675"/>
            <a:ext cx="4233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40"/>
          <p:cNvGrpSpPr/>
          <p:nvPr/>
        </p:nvGrpSpPr>
        <p:grpSpPr>
          <a:xfrm>
            <a:off x="-1030213" y="1623822"/>
            <a:ext cx="1895833" cy="1895866"/>
            <a:chOff x="3835450" y="-252000"/>
            <a:chExt cx="1445325" cy="1445350"/>
          </a:xfrm>
        </p:grpSpPr>
        <p:sp>
          <p:nvSpPr>
            <p:cNvPr id="1188" name="Google Shape;1188;p40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41"/>
          <p:cNvGrpSpPr/>
          <p:nvPr/>
        </p:nvGrpSpPr>
        <p:grpSpPr>
          <a:xfrm>
            <a:off x="8430750" y="1225934"/>
            <a:ext cx="2691676" cy="2691631"/>
            <a:chOff x="5165750" y="-1146341"/>
            <a:chExt cx="2691676" cy="2691631"/>
          </a:xfrm>
        </p:grpSpPr>
        <p:sp>
          <p:nvSpPr>
            <p:cNvPr id="1195" name="Google Shape;1195;p41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1"/>
          <p:cNvGrpSpPr/>
          <p:nvPr/>
        </p:nvGrpSpPr>
        <p:grpSpPr>
          <a:xfrm>
            <a:off x="713225" y="4828856"/>
            <a:ext cx="2790375" cy="64975"/>
            <a:chOff x="5954300" y="4334988"/>
            <a:chExt cx="2790375" cy="64975"/>
          </a:xfrm>
        </p:grpSpPr>
        <p:sp>
          <p:nvSpPr>
            <p:cNvPr id="1205" name="Google Shape;1205;p41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1226" name="Google Shape;1226;p41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4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1237" name="Google Shape;1237;p4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2"/>
          <p:cNvGrpSpPr/>
          <p:nvPr/>
        </p:nvGrpSpPr>
        <p:grpSpPr>
          <a:xfrm flipH="1">
            <a:off x="2244842" y="345725"/>
            <a:ext cx="4489475" cy="193775"/>
            <a:chOff x="1784500" y="1867350"/>
            <a:chExt cx="4489475" cy="193775"/>
          </a:xfrm>
        </p:grpSpPr>
        <p:sp>
          <p:nvSpPr>
            <p:cNvPr id="1250" name="Google Shape;1250;p4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42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3941292" y="345725"/>
            <a:ext cx="4489475" cy="193775"/>
            <a:chOff x="1784500" y="1867350"/>
            <a:chExt cx="4489475" cy="193775"/>
          </a:xfrm>
        </p:grpSpPr>
        <p:sp>
          <p:nvSpPr>
            <p:cNvPr id="60" name="Google Shape;60;p3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64" name="Google Shape;64;p3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5640400" y="4566944"/>
            <a:ext cx="2790375" cy="64975"/>
            <a:chOff x="5954300" y="4334988"/>
            <a:chExt cx="2790375" cy="64975"/>
          </a:xfrm>
        </p:grpSpPr>
        <p:sp>
          <p:nvSpPr>
            <p:cNvPr id="77" name="Google Shape;77;p3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830600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subTitle" idx="1"/>
          </p:nvPr>
        </p:nvSpPr>
        <p:spPr>
          <a:xfrm>
            <a:off x="3830600" y="3219025"/>
            <a:ext cx="4599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>
            <a:off x="8295561" y="0"/>
            <a:ext cx="1734954" cy="1734954"/>
            <a:chOff x="6340050" y="754850"/>
            <a:chExt cx="1595800" cy="1595800"/>
          </a:xfrm>
        </p:grpSpPr>
        <p:sp>
          <p:nvSpPr>
            <p:cNvPr id="179" name="Google Shape;179;p6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6"/>
          <p:cNvGrpSpPr/>
          <p:nvPr/>
        </p:nvGrpSpPr>
        <p:grpSpPr>
          <a:xfrm rot="5400000">
            <a:off x="-330326" y="711337"/>
            <a:ext cx="1351125" cy="232319"/>
            <a:chOff x="5486725" y="543869"/>
            <a:chExt cx="1351125" cy="232319"/>
          </a:xfrm>
        </p:grpSpPr>
        <p:sp>
          <p:nvSpPr>
            <p:cNvPr id="183" name="Google Shape;183;p6"/>
            <p:cNvSpPr/>
            <p:nvPr/>
          </p:nvSpPr>
          <p:spPr>
            <a:xfrm>
              <a:off x="6637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918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18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637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94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774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774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494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82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062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062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782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49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630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30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49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6206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486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486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206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872100" y="1796825"/>
            <a:ext cx="3923700" cy="21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 flipH="1">
            <a:off x="2327258" y="4599425"/>
            <a:ext cx="4489475" cy="193775"/>
            <a:chOff x="1784500" y="1867350"/>
            <a:chExt cx="4489475" cy="193775"/>
          </a:xfrm>
        </p:grpSpPr>
        <p:sp>
          <p:nvSpPr>
            <p:cNvPr id="208" name="Google Shape;208;p7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212" name="Google Shape;212;p7"/>
            <p:cNvSpPr/>
            <p:nvPr/>
          </p:nvSpPr>
          <p:spPr>
            <a:xfrm flipH="1">
              <a:off x="332387" y="12044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flipH="1">
              <a:off x="332387" y="1037975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flipH="1">
              <a:off x="332387" y="872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flipH="1">
              <a:off x="332387" y="7059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flipH="1">
              <a:off x="332387" y="5395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flipH="1">
              <a:off x="188762" y="12044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flipH="1">
              <a:off x="188762" y="1037975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flipH="1">
              <a:off x="188762" y="872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flipH="1">
              <a:off x="188762" y="7059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flipH="1">
              <a:off x="188762" y="5395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>
            <a:spLocks noGrp="1"/>
          </p:cNvSpPr>
          <p:nvPr>
            <p:ph type="title"/>
          </p:nvPr>
        </p:nvSpPr>
        <p:spPr>
          <a:xfrm>
            <a:off x="715100" y="3066000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14"/>
          <p:cNvSpPr txBox="1">
            <a:spLocks noGrp="1"/>
          </p:cNvSpPr>
          <p:nvPr>
            <p:ph type="subTitle" idx="1"/>
          </p:nvPr>
        </p:nvSpPr>
        <p:spPr>
          <a:xfrm>
            <a:off x="715100" y="1428137"/>
            <a:ext cx="5827500" cy="14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14"/>
          <p:cNvGrpSpPr/>
          <p:nvPr/>
        </p:nvGrpSpPr>
        <p:grpSpPr>
          <a:xfrm>
            <a:off x="7084938" y="3253609"/>
            <a:ext cx="2691676" cy="2691631"/>
            <a:chOff x="5165750" y="-1146341"/>
            <a:chExt cx="2691676" cy="2691631"/>
          </a:xfrm>
        </p:grpSpPr>
        <p:sp>
          <p:nvSpPr>
            <p:cNvPr id="366" name="Google Shape;366;p14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4"/>
          <p:cNvGrpSpPr/>
          <p:nvPr/>
        </p:nvGrpSpPr>
        <p:grpSpPr>
          <a:xfrm>
            <a:off x="3176813" y="507006"/>
            <a:ext cx="2790375" cy="64975"/>
            <a:chOff x="5954300" y="4334988"/>
            <a:chExt cx="2790375" cy="64975"/>
          </a:xfrm>
        </p:grpSpPr>
        <p:sp>
          <p:nvSpPr>
            <p:cNvPr id="376" name="Google Shape;376;p14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/>
          <p:nvPr/>
        </p:nvSpPr>
        <p:spPr>
          <a:xfrm flipH="1">
            <a:off x="5714833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531" name="Google Shape;531;p19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9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541" name="Google Shape;541;p19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9"/>
          <p:cNvSpPr txBox="1">
            <a:spLocks noGrp="1"/>
          </p:cNvSpPr>
          <p:nvPr>
            <p:ph type="subTitle" idx="1"/>
          </p:nvPr>
        </p:nvSpPr>
        <p:spPr>
          <a:xfrm>
            <a:off x="149035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9"/>
          <p:cNvSpPr txBox="1">
            <a:spLocks noGrp="1"/>
          </p:cNvSpPr>
          <p:nvPr>
            <p:ph type="subTitle" idx="2"/>
          </p:nvPr>
        </p:nvSpPr>
        <p:spPr>
          <a:xfrm>
            <a:off x="502150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subTitle" idx="3"/>
          </p:nvPr>
        </p:nvSpPr>
        <p:spPr>
          <a:xfrm>
            <a:off x="1490350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9"/>
          <p:cNvSpPr txBox="1">
            <a:spLocks noGrp="1"/>
          </p:cNvSpPr>
          <p:nvPr>
            <p:ph type="subTitle" idx="4"/>
          </p:nvPr>
        </p:nvSpPr>
        <p:spPr>
          <a:xfrm>
            <a:off x="5021501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9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1"/>
          <p:cNvSpPr txBox="1">
            <a:spLocks noGrp="1"/>
          </p:cNvSpPr>
          <p:nvPr>
            <p:ph type="body" idx="1"/>
          </p:nvPr>
        </p:nvSpPr>
        <p:spPr>
          <a:xfrm>
            <a:off x="834350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1" name="Google Shape;591;p21"/>
          <p:cNvSpPr txBox="1">
            <a:spLocks noGrp="1"/>
          </p:cNvSpPr>
          <p:nvPr>
            <p:ph type="body" idx="2"/>
          </p:nvPr>
        </p:nvSpPr>
        <p:spPr>
          <a:xfrm>
            <a:off x="4615775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2" name="Google Shape;592;p21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3" name="Google Shape;593;p21"/>
          <p:cNvGrpSpPr/>
          <p:nvPr/>
        </p:nvGrpSpPr>
        <p:grpSpPr>
          <a:xfrm rot="10800000" flipH="1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594" name="Google Shape;594;p21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-1021726" y="0"/>
            <a:ext cx="1734954" cy="1734954"/>
            <a:chOff x="6340050" y="754850"/>
            <a:chExt cx="1595800" cy="1595800"/>
          </a:xfrm>
        </p:grpSpPr>
        <p:sp>
          <p:nvSpPr>
            <p:cNvPr id="607" name="Google Shape;607;p21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2"/>
          <p:cNvSpPr txBox="1">
            <a:spLocks noGrp="1"/>
          </p:cNvSpPr>
          <p:nvPr>
            <p:ph type="body" idx="1"/>
          </p:nvPr>
        </p:nvSpPr>
        <p:spPr>
          <a:xfrm>
            <a:off x="834350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2" name="Google Shape;612;p22"/>
          <p:cNvSpPr txBox="1">
            <a:spLocks noGrp="1"/>
          </p:cNvSpPr>
          <p:nvPr>
            <p:ph type="body" idx="2"/>
          </p:nvPr>
        </p:nvSpPr>
        <p:spPr>
          <a:xfrm>
            <a:off x="4615775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3" name="Google Shape;613;p22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4" name="Google Shape;614;p22"/>
          <p:cNvGrpSpPr/>
          <p:nvPr/>
        </p:nvGrpSpPr>
        <p:grpSpPr>
          <a:xfrm>
            <a:off x="5158425" y="4330184"/>
            <a:ext cx="2691676" cy="2691631"/>
            <a:chOff x="5165750" y="-1146341"/>
            <a:chExt cx="2691676" cy="2691631"/>
          </a:xfrm>
        </p:grpSpPr>
        <p:sp>
          <p:nvSpPr>
            <p:cNvPr id="615" name="Google Shape;615;p22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2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625" name="Google Shape;625;p22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08450"/>
            <a:ext cx="7717500" cy="3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0" r:id="rId6"/>
    <p:sldLayoutId id="2147483665" r:id="rId7"/>
    <p:sldLayoutId id="2147483667" r:id="rId8"/>
    <p:sldLayoutId id="2147483668" r:id="rId9"/>
    <p:sldLayoutId id="2147483669" r:id="rId10"/>
    <p:sldLayoutId id="2147483675" r:id="rId11"/>
    <p:sldLayoutId id="2147483676" r:id="rId12"/>
    <p:sldLayoutId id="2147483686" r:id="rId13"/>
    <p:sldLayoutId id="2147483687" r:id="rId14"/>
    <p:sldLayoutId id="214748368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449">
          <p15:clr>
            <a:srgbClr val="FF0000"/>
          </p15:clr>
        </p15:guide>
        <p15:guide id="4" pos="5311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github.com/visanalexandru/ImageRescaling/tree/main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scal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wikiwand.com/en/Lanczos_resampling" TargetMode="External"/><Relationship Id="rId4" Type="http://schemas.openxmlformats.org/officeDocument/2006/relationships/hyperlink" Target="https://en.wikipedia.org/wiki/Sample-rate_conversi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6"/>
          <p:cNvSpPr txBox="1">
            <a:spLocks noGrp="1"/>
          </p:cNvSpPr>
          <p:nvPr>
            <p:ph type="ctrTitle"/>
          </p:nvPr>
        </p:nvSpPr>
        <p:spPr>
          <a:xfrm>
            <a:off x="1986225" y="1251900"/>
            <a:ext cx="51741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Algoritmi pen</a:t>
            </a:r>
            <a:r>
              <a:rPr lang="ro-RO" dirty="0"/>
              <a:t>t</a:t>
            </a:r>
            <a:r>
              <a:rPr lang="en" dirty="0"/>
              <a:t>ru redimensionarea imaginilor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5" name="Google Shape;1265;p46"/>
          <p:cNvSpPr txBox="1">
            <a:spLocks noGrp="1"/>
          </p:cNvSpPr>
          <p:nvPr>
            <p:ph type="subTitle" idx="1"/>
          </p:nvPr>
        </p:nvSpPr>
        <p:spPr>
          <a:xfrm>
            <a:off x="1983675" y="3411376"/>
            <a:ext cx="5174100" cy="124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Airinei Andrei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B</a:t>
            </a:r>
            <a:r>
              <a:rPr lang="ro-RO" sz="1100" dirty="0">
                <a:solidFill>
                  <a:schemeClr val="bg1"/>
                </a:solidFill>
              </a:rPr>
              <a:t>ă</a:t>
            </a:r>
            <a:r>
              <a:rPr lang="en-US" sz="1100" dirty="0">
                <a:solidFill>
                  <a:schemeClr val="bg1"/>
                </a:solidFill>
              </a:rPr>
              <a:t>nilean Alexandru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Lung Alexandra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Vi</a:t>
            </a:r>
            <a:r>
              <a:rPr lang="ro-RO" sz="1100" dirty="0">
                <a:solidFill>
                  <a:schemeClr val="bg1"/>
                </a:solidFill>
              </a:rPr>
              <a:t>ș</a:t>
            </a:r>
            <a:r>
              <a:rPr lang="en-US" sz="1100" dirty="0">
                <a:solidFill>
                  <a:schemeClr val="bg1"/>
                </a:solidFill>
              </a:rPr>
              <a:t>an Alexandru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/>
                </a:solidFill>
              </a:rPr>
              <a:t>Grupa 352</a:t>
            </a:r>
          </a:p>
        </p:txBody>
      </p:sp>
      <p:grpSp>
        <p:nvGrpSpPr>
          <p:cNvPr id="1266" name="Google Shape;1266;p46"/>
          <p:cNvGrpSpPr/>
          <p:nvPr/>
        </p:nvGrpSpPr>
        <p:grpSpPr>
          <a:xfrm>
            <a:off x="-401238" y="-505328"/>
            <a:ext cx="1895833" cy="1895866"/>
            <a:chOff x="3835450" y="-252000"/>
            <a:chExt cx="1445325" cy="1445350"/>
          </a:xfrm>
        </p:grpSpPr>
        <p:sp>
          <p:nvSpPr>
            <p:cNvPr id="1267" name="Google Shape;1267;p46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6"/>
          <p:cNvGrpSpPr/>
          <p:nvPr/>
        </p:nvGrpSpPr>
        <p:grpSpPr>
          <a:xfrm>
            <a:off x="7626957" y="-966877"/>
            <a:ext cx="2471175" cy="2747975"/>
            <a:chOff x="7398357" y="-662077"/>
            <a:chExt cx="2471175" cy="2747975"/>
          </a:xfrm>
        </p:grpSpPr>
        <p:sp>
          <p:nvSpPr>
            <p:cNvPr id="1273" name="Google Shape;1273;p46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6"/>
          <p:cNvGrpSpPr/>
          <p:nvPr/>
        </p:nvGrpSpPr>
        <p:grpSpPr>
          <a:xfrm>
            <a:off x="-1466486" y="2736279"/>
            <a:ext cx="2791286" cy="2599651"/>
            <a:chOff x="-1466486" y="2736279"/>
            <a:chExt cx="2791286" cy="2599651"/>
          </a:xfrm>
        </p:grpSpPr>
        <p:sp>
          <p:nvSpPr>
            <p:cNvPr id="1279" name="Google Shape;1279;p46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46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281" name="Google Shape;1281;p46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4"/>
          <p:cNvSpPr txBox="1">
            <a:spLocks noGrp="1"/>
          </p:cNvSpPr>
          <p:nvPr>
            <p:ph type="subTitle" idx="6"/>
          </p:nvPr>
        </p:nvSpPr>
        <p:spPr>
          <a:xfrm>
            <a:off x="5993850" y="753825"/>
            <a:ext cx="19143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Lanczos</a:t>
            </a:r>
            <a:endParaRPr dirty="0"/>
          </a:p>
        </p:txBody>
      </p:sp>
      <p:sp>
        <p:nvSpPr>
          <p:cNvPr id="1412" name="Google Shape;1412;p54"/>
          <p:cNvSpPr txBox="1">
            <a:spLocks noGrp="1"/>
          </p:cNvSpPr>
          <p:nvPr>
            <p:ph type="subTitle" idx="1"/>
          </p:nvPr>
        </p:nvSpPr>
        <p:spPr>
          <a:xfrm>
            <a:off x="1235850" y="753825"/>
            <a:ext cx="19143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Linear</a:t>
            </a:r>
            <a:endParaRPr dirty="0"/>
          </a:p>
        </p:txBody>
      </p:sp>
      <p:sp>
        <p:nvSpPr>
          <p:cNvPr id="1413" name="Google Shape;1413;p54"/>
          <p:cNvSpPr txBox="1">
            <a:spLocks noGrp="1"/>
          </p:cNvSpPr>
          <p:nvPr>
            <p:ph type="subTitle" idx="2"/>
          </p:nvPr>
        </p:nvSpPr>
        <p:spPr>
          <a:xfrm>
            <a:off x="1235850" y="1540750"/>
            <a:ext cx="1914300" cy="1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dirty="0"/>
              <a:t>Interpolarea liniară este o metodă de estimare a valorilor între două puncte cunoscute, presupunând existența unei linii drepte între acestea.</a:t>
            </a:r>
          </a:p>
        </p:txBody>
      </p:sp>
      <p:sp>
        <p:nvSpPr>
          <p:cNvPr id="1414" name="Google Shape;1414;p54"/>
          <p:cNvSpPr txBox="1">
            <a:spLocks noGrp="1"/>
          </p:cNvSpPr>
          <p:nvPr>
            <p:ph type="subTitle" idx="3"/>
          </p:nvPr>
        </p:nvSpPr>
        <p:spPr>
          <a:xfrm>
            <a:off x="3533462" y="1467325"/>
            <a:ext cx="2077075" cy="129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dirty="0"/>
              <a:t>Interpolarea cubică este o metodă de estimare a valorilor între două puncte cunoscute, utilizând o funcție polinomială de gradul trei pentru a aproxima forma dintre aceste puncte.</a:t>
            </a:r>
          </a:p>
        </p:txBody>
      </p:sp>
      <p:sp>
        <p:nvSpPr>
          <p:cNvPr id="1415" name="Google Shape;1415;p54"/>
          <p:cNvSpPr txBox="1">
            <a:spLocks noGrp="1"/>
          </p:cNvSpPr>
          <p:nvPr>
            <p:ph type="subTitle" idx="4"/>
          </p:nvPr>
        </p:nvSpPr>
        <p:spPr>
          <a:xfrm>
            <a:off x="5842649" y="1528298"/>
            <a:ext cx="2216701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dirty="0"/>
              <a:t>Interpolarea Lanczos este o metodă de estimare a valorilor între două puncte cunoscute, bazată pe utilizarea funcției sinc și aplicarea unui filtru sinc pentru a obține o interpolare mai precisă a datelor.</a:t>
            </a:r>
          </a:p>
        </p:txBody>
      </p:sp>
      <p:sp>
        <p:nvSpPr>
          <p:cNvPr id="1416" name="Google Shape;1416;p54"/>
          <p:cNvSpPr txBox="1">
            <a:spLocks noGrp="1"/>
          </p:cNvSpPr>
          <p:nvPr>
            <p:ph type="subTitle" idx="5"/>
          </p:nvPr>
        </p:nvSpPr>
        <p:spPr>
          <a:xfrm>
            <a:off x="3614850" y="753825"/>
            <a:ext cx="19143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Cubic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CF5F45-10F9-3B8C-E530-0B7039F6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50" y="2793125"/>
            <a:ext cx="1914300" cy="14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bic Spline Interpolation - MATLAB &amp; Simulink - MathWorks Deutschland">
            <a:extLst>
              <a:ext uri="{FF2B5EF4-FFF2-40B4-BE49-F238E27FC236}">
                <a16:creationId xmlns:a16="http://schemas.microsoft.com/office/drawing/2014/main" id="{5E8FE59D-DA10-5D0C-7944-CFD23FF4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50" y="2805963"/>
            <a:ext cx="1914300" cy="143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nczos resampling - Wikipedia">
            <a:extLst>
              <a:ext uri="{FF2B5EF4-FFF2-40B4-BE49-F238E27FC236}">
                <a16:creationId xmlns:a16="http://schemas.microsoft.com/office/drawing/2014/main" id="{E433F17D-9188-894F-AC96-71A02378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49" y="3401415"/>
            <a:ext cx="1199539" cy="8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nczos kernel function for a=1, 2, 3. | Download Scientific Diagram">
            <a:extLst>
              <a:ext uri="{FF2B5EF4-FFF2-40B4-BE49-F238E27FC236}">
                <a16:creationId xmlns:a16="http://schemas.microsoft.com/office/drawing/2014/main" id="{C52F0410-3AFD-74C2-27D2-16EC30A2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44" y="3394153"/>
            <a:ext cx="1054957" cy="8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anczos resampling - Wikipedia">
            <a:extLst>
              <a:ext uri="{FF2B5EF4-FFF2-40B4-BE49-F238E27FC236}">
                <a16:creationId xmlns:a16="http://schemas.microsoft.com/office/drawing/2014/main" id="{10D75700-1DCF-FF13-3C53-6A5D44AC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51" y="2802332"/>
            <a:ext cx="2254496" cy="43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9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3"/>
          <p:cNvSpPr txBox="1">
            <a:spLocks noGrp="1"/>
          </p:cNvSpPr>
          <p:nvPr>
            <p:ph type="subTitle" idx="3"/>
          </p:nvPr>
        </p:nvSpPr>
        <p:spPr>
          <a:xfrm>
            <a:off x="1837615" y="539750"/>
            <a:ext cx="5468770" cy="553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/>
              <a:t>Fiecare pixel din imaginea rezultată este o sumă ponderată a vecinilor dintr-o fereastră de dimensiune fixă, conform parametrului a din kernelul Lanczos.</a:t>
            </a:r>
            <a:endParaRPr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1" name="Google Shape;1381;p53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1837615" y="1090064"/>
                <a:ext cx="5468770" cy="351368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200" dirty="0">
                    <a:solidFill>
                      <a:schemeClr val="bg1"/>
                    </a:solidFill>
                  </a:rPr>
                  <a:t>Fiind dat un semnal unidimensional cu eșantioanele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sz="1200" dirty="0">
                    <a:solidFill>
                      <a:schemeClr val="bg1"/>
                    </a:solidFill>
                  </a:rPr>
                  <a:t>, unde i este număr întreg, valoarea interpolării </a:t>
                </a:r>
                <a:r>
                  <a:rPr lang="en-US" sz="1200" dirty="0">
                    <a:solidFill>
                      <a:schemeClr val="bg1"/>
                    </a:solidFill>
                  </a:rPr>
                  <a:t>S(x) </a:t>
                </a:r>
                <a:r>
                  <a:rPr lang="ro-RO" sz="1200" dirty="0">
                    <a:solidFill>
                      <a:schemeClr val="bg1"/>
                    </a:solidFill>
                  </a:rPr>
                  <a:t>la un punct arbitrar x real se obține din convoluția eșantioanelor cu kernelul Lanczos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  <a:endParaRPr lang="ro-RO" sz="1200" dirty="0">
                  <a:solidFill>
                    <a:schemeClr val="bg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sz="1200" dirty="0"/>
              </a:p>
              <a:p>
                <a:pPr marL="0" lvl="0" indent="0"/>
                <a:r>
                  <a:rPr lang="ro-RO" dirty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o-RO" dirty="0"/>
              </a:p>
              <a:p>
                <a:pPr marL="0" indent="0"/>
                <a:endParaRPr lang="ro-RO" sz="1200" dirty="0"/>
              </a:p>
              <a:p>
                <a:pPr marL="0" indent="0"/>
                <a:r>
                  <a:rPr lang="ro-RO" sz="1200" dirty="0">
                    <a:solidFill>
                      <a:schemeClr val="bg1"/>
                    </a:solidFill>
                  </a:rPr>
                  <a:t>În cazul 1d, kernelul Lanczos este:</a:t>
                </a:r>
              </a:p>
              <a:p>
                <a:pPr marL="0" lvl="0" indent="0"/>
                <a:r>
                  <a:rPr lang="ro-RO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o-RO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𝑠𝑖𝑛𝑐</m:t>
                            </m:r>
                            <m:d>
                              <m:dPr>
                                <m:ctrlPr>
                                  <a:rPr lang="ro-R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𝑠𝑖𝑛𝑐</m:t>
                            </m:r>
                            <m:d>
                              <m:dPr>
                                <m:ctrlPr>
                                  <a:rPr lang="ro-R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o-R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o-RO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ro-R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0                        , </m:t>
                            </m:r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ro-RO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sz="1200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200" dirty="0">
                    <a:solidFill>
                      <a:schemeClr val="bg1"/>
                    </a:solidFill>
                  </a:rPr>
                  <a:t>În cazul 2d, kernelul Lanczos este: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o-RO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o-RO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o-RO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1600" dirty="0"/>
              </a:p>
            </p:txBody>
          </p:sp>
        </mc:Choice>
        <mc:Fallback>
          <p:sp>
            <p:nvSpPr>
              <p:cNvPr id="1381" name="Google Shape;1381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1837615" y="1090064"/>
                <a:ext cx="5468770" cy="3513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9963;p94">
            <a:extLst>
              <a:ext uri="{FF2B5EF4-FFF2-40B4-BE49-F238E27FC236}">
                <a16:creationId xmlns:a16="http://schemas.microsoft.com/office/drawing/2014/main" id="{CFFB77FF-FBFE-6F34-3BAE-51F672C3B1B2}"/>
              </a:ext>
            </a:extLst>
          </p:cNvPr>
          <p:cNvSpPr>
            <a:spLocks noChangeAspect="1"/>
          </p:cNvSpPr>
          <p:nvPr/>
        </p:nvSpPr>
        <p:spPr>
          <a:xfrm>
            <a:off x="7710870" y="2324569"/>
            <a:ext cx="527323" cy="49436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9" name="Google Shape;11227;p98">
            <a:extLst>
              <a:ext uri="{FF2B5EF4-FFF2-40B4-BE49-F238E27FC236}">
                <a16:creationId xmlns:a16="http://schemas.microsoft.com/office/drawing/2014/main" id="{479E4A2D-69AA-AA8E-F6E8-F492418720AF}"/>
              </a:ext>
            </a:extLst>
          </p:cNvPr>
          <p:cNvGrpSpPr>
            <a:grpSpLocks noChangeAspect="1"/>
          </p:cNvGrpSpPr>
          <p:nvPr/>
        </p:nvGrpSpPr>
        <p:grpSpPr>
          <a:xfrm>
            <a:off x="905807" y="2310115"/>
            <a:ext cx="527323" cy="523270"/>
            <a:chOff x="-48266125" y="1973375"/>
            <a:chExt cx="302450" cy="300125"/>
          </a:xfrm>
        </p:grpSpPr>
        <p:sp>
          <p:nvSpPr>
            <p:cNvPr id="10" name="Google Shape;11228;p98">
              <a:extLst>
                <a:ext uri="{FF2B5EF4-FFF2-40B4-BE49-F238E27FC236}">
                  <a16:creationId xmlns:a16="http://schemas.microsoft.com/office/drawing/2014/main" id="{91B8933D-59EB-F031-FCD0-39413C565C4D}"/>
                </a:ext>
              </a:extLst>
            </p:cNvPr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29;p98">
              <a:extLst>
                <a:ext uri="{FF2B5EF4-FFF2-40B4-BE49-F238E27FC236}">
                  <a16:creationId xmlns:a16="http://schemas.microsoft.com/office/drawing/2014/main" id="{F56AF688-15F9-5DF2-BB5E-ACA7F5DB1D22}"/>
                </a:ext>
              </a:extLst>
            </p:cNvPr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30;p98">
              <a:extLst>
                <a:ext uri="{FF2B5EF4-FFF2-40B4-BE49-F238E27FC236}">
                  <a16:creationId xmlns:a16="http://schemas.microsoft.com/office/drawing/2014/main" id="{80DEFF1C-55AA-F2FB-2B49-E94054F3515C}"/>
                </a:ext>
              </a:extLst>
            </p:cNvPr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31;p98">
              <a:extLst>
                <a:ext uri="{FF2B5EF4-FFF2-40B4-BE49-F238E27FC236}">
                  <a16:creationId xmlns:a16="http://schemas.microsoft.com/office/drawing/2014/main" id="{F12EC9F2-52FE-4F0B-D62E-2EB0F76D7C19}"/>
                </a:ext>
              </a:extLst>
            </p:cNvPr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32;p98">
              <a:extLst>
                <a:ext uri="{FF2B5EF4-FFF2-40B4-BE49-F238E27FC236}">
                  <a16:creationId xmlns:a16="http://schemas.microsoft.com/office/drawing/2014/main" id="{DA6FC423-802E-E97B-FE03-58837CB7F6BF}"/>
                </a:ext>
              </a:extLst>
            </p:cNvPr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33;p98">
              <a:extLst>
                <a:ext uri="{FF2B5EF4-FFF2-40B4-BE49-F238E27FC236}">
                  <a16:creationId xmlns:a16="http://schemas.microsoft.com/office/drawing/2014/main" id="{020E3A0C-B6E1-1E42-4EE3-874B609E69A2}"/>
                </a:ext>
              </a:extLst>
            </p:cNvPr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931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6D5CE-870A-4A95-D50F-2D950653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35" y="1238845"/>
            <a:ext cx="3694177" cy="2672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7D62A-F4C2-C2DC-BB50-B37BCF18C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88" y="1238845"/>
            <a:ext cx="3554413" cy="2665810"/>
          </a:xfrm>
          <a:prstGeom prst="rect">
            <a:avLst/>
          </a:prstGeom>
        </p:spPr>
      </p:pic>
      <p:sp>
        <p:nvSpPr>
          <p:cNvPr id="10" name="Google Shape;1411;p54">
            <a:extLst>
              <a:ext uri="{FF2B5EF4-FFF2-40B4-BE49-F238E27FC236}">
                <a16:creationId xmlns:a16="http://schemas.microsoft.com/office/drawing/2014/main" id="{FFF0085E-0102-7B95-EB12-885A475EAFC0}"/>
              </a:ext>
            </a:extLst>
          </p:cNvPr>
          <p:cNvSpPr txBox="1">
            <a:spLocks/>
          </p:cNvSpPr>
          <p:nvPr/>
        </p:nvSpPr>
        <p:spPr>
          <a:xfrm>
            <a:off x="1532844" y="539750"/>
            <a:ext cx="19143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kernel 1d</a:t>
            </a:r>
          </a:p>
        </p:txBody>
      </p:sp>
      <p:sp>
        <p:nvSpPr>
          <p:cNvPr id="11" name="Google Shape;1411;p54">
            <a:extLst>
              <a:ext uri="{FF2B5EF4-FFF2-40B4-BE49-F238E27FC236}">
                <a16:creationId xmlns:a16="http://schemas.microsoft.com/office/drawing/2014/main" id="{6186132E-8669-35DA-8ABE-446DA039B771}"/>
              </a:ext>
            </a:extLst>
          </p:cNvPr>
          <p:cNvSpPr txBox="1">
            <a:spLocks/>
          </p:cNvSpPr>
          <p:nvPr/>
        </p:nvSpPr>
        <p:spPr>
          <a:xfrm>
            <a:off x="5493186" y="539750"/>
            <a:ext cx="2181874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upsampling 1d</a:t>
            </a:r>
          </a:p>
        </p:txBody>
      </p:sp>
    </p:spTree>
    <p:extLst>
      <p:ext uri="{BB962C8B-B14F-4D97-AF65-F5344CB8AC3E}">
        <p14:creationId xmlns:p14="http://schemas.microsoft.com/office/powerpoint/2010/main" val="110622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11;p54">
            <a:extLst>
              <a:ext uri="{FF2B5EF4-FFF2-40B4-BE49-F238E27FC236}">
                <a16:creationId xmlns:a16="http://schemas.microsoft.com/office/drawing/2014/main" id="{FFF0085E-0102-7B95-EB12-885A475EAFC0}"/>
              </a:ext>
            </a:extLst>
          </p:cNvPr>
          <p:cNvSpPr txBox="1">
            <a:spLocks/>
          </p:cNvSpPr>
          <p:nvPr/>
        </p:nvSpPr>
        <p:spPr>
          <a:xfrm>
            <a:off x="1219343" y="1055300"/>
            <a:ext cx="19143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kernel 2d</a:t>
            </a:r>
          </a:p>
        </p:txBody>
      </p:sp>
      <p:sp>
        <p:nvSpPr>
          <p:cNvPr id="11" name="Google Shape;1411;p54">
            <a:extLst>
              <a:ext uri="{FF2B5EF4-FFF2-40B4-BE49-F238E27FC236}">
                <a16:creationId xmlns:a16="http://schemas.microsoft.com/office/drawing/2014/main" id="{6186132E-8669-35DA-8ABE-446DA039B771}"/>
              </a:ext>
            </a:extLst>
          </p:cNvPr>
          <p:cNvSpPr txBox="1">
            <a:spLocks/>
          </p:cNvSpPr>
          <p:nvPr/>
        </p:nvSpPr>
        <p:spPr>
          <a:xfrm>
            <a:off x="3400939" y="1055300"/>
            <a:ext cx="252296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frequency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F544A-A79D-4C0D-83FA-61F530EE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8" y="1805085"/>
            <a:ext cx="2927411" cy="1533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32252-D241-0BBC-F9C8-42DD9E45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199" y="1805084"/>
            <a:ext cx="2044441" cy="1533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EF3BA-B89D-A675-D4AA-CD0644020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0" y="1805084"/>
            <a:ext cx="2757466" cy="2068100"/>
          </a:xfrm>
          <a:prstGeom prst="rect">
            <a:avLst/>
          </a:prstGeom>
        </p:spPr>
      </p:pic>
      <p:sp>
        <p:nvSpPr>
          <p:cNvPr id="12" name="Google Shape;1411;p54">
            <a:extLst>
              <a:ext uri="{FF2B5EF4-FFF2-40B4-BE49-F238E27FC236}">
                <a16:creationId xmlns:a16="http://schemas.microsoft.com/office/drawing/2014/main" id="{A6D80DC5-66AA-44D7-6EAF-A6EB77281C75}"/>
              </a:ext>
            </a:extLst>
          </p:cNvPr>
          <p:cNvSpPr txBox="1">
            <a:spLocks/>
          </p:cNvSpPr>
          <p:nvPr/>
        </p:nvSpPr>
        <p:spPr>
          <a:xfrm>
            <a:off x="6001684" y="1055300"/>
            <a:ext cx="2123377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upsampling 2d</a:t>
            </a:r>
          </a:p>
        </p:txBody>
      </p:sp>
    </p:spTree>
    <p:extLst>
      <p:ext uri="{BB962C8B-B14F-4D97-AF65-F5344CB8AC3E}">
        <p14:creationId xmlns:p14="http://schemas.microsoft.com/office/powerpoint/2010/main" val="219470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11;p54">
            <a:extLst>
              <a:ext uri="{FF2B5EF4-FFF2-40B4-BE49-F238E27FC236}">
                <a16:creationId xmlns:a16="http://schemas.microsoft.com/office/drawing/2014/main" id="{FFF0085E-0102-7B95-EB12-885A475EAFC0}"/>
              </a:ext>
            </a:extLst>
          </p:cNvPr>
          <p:cNvSpPr txBox="1">
            <a:spLocks/>
          </p:cNvSpPr>
          <p:nvPr/>
        </p:nvSpPr>
        <p:spPr>
          <a:xfrm>
            <a:off x="2828092" y="704850"/>
            <a:ext cx="3487816" cy="38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sz="1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rescale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F40D-3E6D-925E-9DB7-3B9C7C0E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8"/>
            <a:ext cx="3955962" cy="2966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9BA6F-742B-1CE3-1901-44374BB8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582" y="1295398"/>
            <a:ext cx="5635418" cy="29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11;p54">
            <a:extLst>
              <a:ext uri="{FF2B5EF4-FFF2-40B4-BE49-F238E27FC236}">
                <a16:creationId xmlns:a16="http://schemas.microsoft.com/office/drawing/2014/main" id="{FFF0085E-0102-7B95-EB12-885A475EAFC0}"/>
              </a:ext>
            </a:extLst>
          </p:cNvPr>
          <p:cNvSpPr txBox="1">
            <a:spLocks/>
          </p:cNvSpPr>
          <p:nvPr/>
        </p:nvSpPr>
        <p:spPr>
          <a:xfrm>
            <a:off x="2828092" y="704850"/>
            <a:ext cx="3487816" cy="38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o-RO" sz="1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Lanczos rescale and rotate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1337C-A5B0-3ABD-25A4-84BA47057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263"/>
            <a:ext cx="5126387" cy="269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C84-C766-69EE-CCB1-36005D22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6" y="1222263"/>
            <a:ext cx="5126387" cy="2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3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830600" y="2812429"/>
            <a:ext cx="4599600" cy="1399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folosite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516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2"/>
          <p:cNvSpPr txBox="1">
            <a:spLocks noGrp="1"/>
          </p:cNvSpPr>
          <p:nvPr>
            <p:ph type="body" idx="1"/>
          </p:nvPr>
        </p:nvSpPr>
        <p:spPr>
          <a:xfrm>
            <a:off x="916814" y="741400"/>
            <a:ext cx="3653134" cy="419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-RO" dirty="0">
                <a:solidFill>
                  <a:schemeClr val="bg1"/>
                </a:solidFill>
              </a:rPr>
              <a:t>Pentru realizarea proiectului am folosit următoarele tehnologii: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o-RO" dirty="0">
              <a:solidFill>
                <a:schemeClr val="hlink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Python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Git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NumPy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Matplotlib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OpenCV</a:t>
            </a:r>
          </a:p>
          <a:p>
            <a:pPr>
              <a:lnSpc>
                <a:spcPct val="100000"/>
              </a:lnSpc>
            </a:pPr>
            <a:r>
              <a:rPr lang="ro-RO" dirty="0">
                <a:solidFill>
                  <a:schemeClr val="hlink"/>
                </a:solidFill>
              </a:rPr>
              <a:t>SciPy</a:t>
            </a:r>
          </a:p>
          <a:p>
            <a:pPr>
              <a:lnSpc>
                <a:spcPct val="100000"/>
              </a:lnSpc>
            </a:pPr>
            <a:r>
              <a:rPr lang="ro-RO" dirty="0">
                <a:solidFill>
                  <a:schemeClr val="hlink"/>
                </a:solidFill>
              </a:rPr>
              <a:t>PIL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Pypiqe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</a:rPr>
              <a:t>Scikit-image </a:t>
            </a:r>
          </a:p>
          <a:p>
            <a:pPr lvl="1">
              <a:lnSpc>
                <a:spcPct val="100000"/>
              </a:lnSpc>
              <a:buChar char="●"/>
            </a:pPr>
            <a:r>
              <a:rPr lang="ro-RO" dirty="0">
                <a:solidFill>
                  <a:schemeClr val="hlink"/>
                </a:solidFill>
              </a:rPr>
              <a:t>peak_signal_noise_ratio</a:t>
            </a:r>
          </a:p>
          <a:p>
            <a:pPr lvl="1">
              <a:lnSpc>
                <a:spcPct val="100000"/>
              </a:lnSpc>
              <a:buChar char="●"/>
            </a:pPr>
            <a:r>
              <a:rPr lang="ro-RO" dirty="0">
                <a:solidFill>
                  <a:schemeClr val="hlink"/>
                </a:solidFill>
              </a:rPr>
              <a:t>structural_similarity</a:t>
            </a:r>
          </a:p>
          <a:p>
            <a:pPr marL="139700" indent="0">
              <a:lnSpc>
                <a:spcPct val="100000"/>
              </a:lnSpc>
              <a:buNone/>
            </a:pPr>
            <a:endParaRPr lang="ro-RO" dirty="0">
              <a:solidFill>
                <a:schemeClr val="hlink"/>
              </a:solidFill>
            </a:endParaRPr>
          </a:p>
          <a:p>
            <a:pPr marL="139700" indent="0">
              <a:lnSpc>
                <a:spcPct val="100000"/>
              </a:lnSpc>
              <a:buNone/>
            </a:pPr>
            <a:r>
              <a:rPr lang="ro-RO" dirty="0">
                <a:solidFill>
                  <a:schemeClr val="bg1"/>
                </a:solidFill>
              </a:rPr>
              <a:t>Link către repository-ul de Github:</a:t>
            </a:r>
          </a:p>
          <a:p>
            <a:pPr marL="139700" indent="0">
              <a:lnSpc>
                <a:spcPct val="100000"/>
              </a:lnSpc>
              <a:buNone/>
            </a:pPr>
            <a:endParaRPr lang="ro-RO" dirty="0">
              <a:solidFill>
                <a:schemeClr val="hlink"/>
              </a:solidFill>
            </a:endParaRPr>
          </a:p>
          <a:p>
            <a:pPr>
              <a:lnSpc>
                <a:spcPct val="100000"/>
              </a:lnSpc>
            </a:pPr>
            <a:r>
              <a:rPr lang="ro-RO" sz="12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https://github.com/visanalexandru/ImageRescaling/tree/main</a:t>
            </a:r>
            <a:endParaRPr lang="ro-RO" sz="1200" dirty="0">
              <a:solidFill>
                <a:schemeClr val="bg2"/>
              </a:solidFill>
            </a:endParaRPr>
          </a:p>
          <a:p>
            <a:pPr marL="139700" indent="0">
              <a:lnSpc>
                <a:spcPct val="100000"/>
              </a:lnSpc>
              <a:buNone/>
            </a:pPr>
            <a:endParaRPr lang="ro-RO" sz="1200" dirty="0">
              <a:solidFill>
                <a:schemeClr val="hlink"/>
              </a:solidFill>
            </a:endParaRPr>
          </a:p>
          <a:p>
            <a:pPr lvl="1">
              <a:lnSpc>
                <a:spcPct val="100000"/>
              </a:lnSpc>
              <a:buChar char="●"/>
            </a:pPr>
            <a:endParaRPr lang="ro-RO" dirty="0">
              <a:solidFill>
                <a:schemeClr val="hlink"/>
              </a:solidFill>
            </a:endParaRPr>
          </a:p>
        </p:txBody>
      </p:sp>
      <p:pic>
        <p:nvPicPr>
          <p:cNvPr id="2054" name="Picture 6" descr="Python Vector SVG Icon (13) - SVG Repo">
            <a:extLst>
              <a:ext uri="{FF2B5EF4-FFF2-40B4-BE49-F238E27FC236}">
                <a16:creationId xmlns:a16="http://schemas.microsoft.com/office/drawing/2014/main" id="{AB191C79-7309-A0FD-C333-FFD6520D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3" y="739824"/>
            <a:ext cx="914398" cy="9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 Logo PNG vector in SVG, PDF, AI, CDR format">
            <a:extLst>
              <a:ext uri="{FF2B5EF4-FFF2-40B4-BE49-F238E27FC236}">
                <a16:creationId xmlns:a16="http://schemas.microsoft.com/office/drawing/2014/main" id="{ED84751B-F43F-45FC-8A95-A07D5653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89" y="739824"/>
            <a:ext cx="1220768" cy="9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A6FFF9-D887-A54A-DA2B-E451D664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96" y="742953"/>
            <a:ext cx="2042156" cy="9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andfetch | Matplotlib Logos &amp; Brand Assets">
            <a:extLst>
              <a:ext uri="{FF2B5EF4-FFF2-40B4-BE49-F238E27FC236}">
                <a16:creationId xmlns:a16="http://schemas.microsoft.com/office/drawing/2014/main" id="{7D145785-8AE4-67B8-ABD9-A0BAB3CA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37" y="2560347"/>
            <a:ext cx="2732420" cy="9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analysis made easy with Scikit Image! (part 1) - Nicola Romanò">
            <a:extLst>
              <a:ext uri="{FF2B5EF4-FFF2-40B4-BE49-F238E27FC236}">
                <a16:creationId xmlns:a16="http://schemas.microsoft.com/office/drawing/2014/main" id="{5A6D1478-CE43-0098-1944-898147B9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48" y="2557218"/>
            <a:ext cx="1510207" cy="9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odule 10 — Python Libraries For Statistics | by A.I HUB | Medium">
            <a:extLst>
              <a:ext uri="{FF2B5EF4-FFF2-40B4-BE49-F238E27FC236}">
                <a16:creationId xmlns:a16="http://schemas.microsoft.com/office/drawing/2014/main" id="{7A302BE2-DD63-EE31-7EEB-DC2C695A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21" y="1642820"/>
            <a:ext cx="1910403" cy="9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OpenCVLogo · opencv/opencv Wiki · GitHub">
            <a:extLst>
              <a:ext uri="{FF2B5EF4-FFF2-40B4-BE49-F238E27FC236}">
                <a16:creationId xmlns:a16="http://schemas.microsoft.com/office/drawing/2014/main" id="{F677DE22-9FB0-EEF0-EBBE-8647AB626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66" y="1658359"/>
            <a:ext cx="961764" cy="9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95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613790"/>
            <a:ext cx="4599600" cy="803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5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9173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Interpolare liniar</a:t>
            </a:r>
            <a:r>
              <a:rPr lang="ro-RO" dirty="0">
                <a:solidFill>
                  <a:schemeClr val="lt1"/>
                </a:solidFill>
              </a:rPr>
              <a:t>ă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61C65E-530D-9A78-12DA-509CA7384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0695"/>
              </p:ext>
            </p:extLst>
          </p:nvPr>
        </p:nvGraphicFramePr>
        <p:xfrm>
          <a:off x="730436" y="920902"/>
          <a:ext cx="7700777" cy="256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436" y="920902"/>
                        <a:ext cx="7700777" cy="256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284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graphicFrame>
        <p:nvGraphicFramePr>
          <p:cNvPr id="1289" name="Google Shape;1289;p47"/>
          <p:cNvGraphicFramePr/>
          <p:nvPr>
            <p:extLst>
              <p:ext uri="{D42A27DB-BD31-4B8C-83A1-F6EECF244321}">
                <p14:modId xmlns:p14="http://schemas.microsoft.com/office/powerpoint/2010/main" val="513841610"/>
              </p:ext>
            </p:extLst>
          </p:nvPr>
        </p:nvGraphicFramePr>
        <p:xfrm>
          <a:off x="872100" y="1887288"/>
          <a:ext cx="7399799" cy="2346750"/>
        </p:xfrm>
        <a:graphic>
          <a:graphicData uri="http://schemas.openxmlformats.org/drawingml/2006/table">
            <a:tbl>
              <a:tblPr>
                <a:noFill/>
                <a:tableStyleId>{E789B44B-5143-4386-9762-E480BF1F8C2F}</a:tableStyleId>
              </a:tblPr>
              <a:tblGrid>
                <a:gridCol w="956700">
                  <a:extLst>
                    <a:ext uri="{9D8B030D-6E8A-4147-A177-3AD203B41FA5}">
                      <a16:colId xmlns:a16="http://schemas.microsoft.com/office/drawing/2014/main" val="3664587298"/>
                    </a:ext>
                  </a:extLst>
                </a:gridCol>
                <a:gridCol w="2538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</a:t>
                      </a: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ă</a:t>
                      </a:r>
                      <a:r>
                        <a:rPr lang="en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abordat</a:t>
                      </a: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ă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Introducere în problema pe care dorim să o rezolvăm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02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Context și utilizare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Importanța problemei și locurile în care este întâlnită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Soluție tehnică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Descriere tehnică a abordării încercate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Tehnologii folosite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Instrumentele ce ne-au ajutat să realizăm această abordare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05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Rezultate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Vizualizarea outputului alogritmilor implementați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Concluzii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Demonstrație tehnică și observații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186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Bibliografie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6493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Interpolare </a:t>
            </a:r>
            <a:r>
              <a:rPr lang="ro-RO" dirty="0">
                <a:solidFill>
                  <a:schemeClr val="lt1"/>
                </a:solidFill>
              </a:rPr>
              <a:t>Nearest Neighbours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E7C8390-5B82-AD05-9971-9CC934E5BF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269854"/>
              </p:ext>
            </p:extLst>
          </p:nvPr>
        </p:nvGraphicFramePr>
        <p:xfrm>
          <a:off x="730436" y="926798"/>
          <a:ext cx="7700777" cy="256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436" y="926798"/>
                        <a:ext cx="7700777" cy="256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10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Interpolare </a:t>
            </a:r>
            <a:r>
              <a:rPr lang="ro-RO" dirty="0">
                <a:solidFill>
                  <a:schemeClr val="lt1"/>
                </a:solidFill>
              </a:rPr>
              <a:t>cubică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045AA0-36C3-D50C-9907-B00D7EA25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98885"/>
              </p:ext>
            </p:extLst>
          </p:nvPr>
        </p:nvGraphicFramePr>
        <p:xfrm>
          <a:off x="712788" y="921485"/>
          <a:ext cx="7716717" cy="257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2788" y="921485"/>
                        <a:ext cx="7716717" cy="257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67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Interpolare </a:t>
            </a:r>
            <a:r>
              <a:rPr lang="ro-RO" dirty="0">
                <a:solidFill>
                  <a:schemeClr val="lt1"/>
                </a:solidFill>
              </a:rPr>
              <a:t>cu Lanczos (OpenCV)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E1F530E-8EB6-7CBF-BBE2-03333E91E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424022"/>
              </p:ext>
            </p:extLst>
          </p:nvPr>
        </p:nvGraphicFramePr>
        <p:xfrm>
          <a:off x="712788" y="926797"/>
          <a:ext cx="7718425" cy="257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2788" y="926797"/>
                        <a:ext cx="7718425" cy="257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424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Interpolare </a:t>
            </a:r>
            <a:r>
              <a:rPr lang="ro-RO" sz="2000" dirty="0">
                <a:solidFill>
                  <a:schemeClr val="lt1"/>
                </a:solidFill>
              </a:rPr>
              <a:t>cu kernel custom Lanczos</a:t>
            </a:r>
            <a:endParaRPr sz="2000"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2CDBE34-3691-D670-1D02-2E29EC9BF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923514"/>
              </p:ext>
            </p:extLst>
          </p:nvPr>
        </p:nvGraphicFramePr>
        <p:xfrm>
          <a:off x="712787" y="917122"/>
          <a:ext cx="7718425" cy="257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2787" y="917122"/>
                        <a:ext cx="7718425" cy="257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38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Interpolare </a:t>
            </a:r>
            <a:r>
              <a:rPr lang="ro-RO" sz="2000" dirty="0">
                <a:solidFill>
                  <a:schemeClr val="lt1"/>
                </a:solidFill>
              </a:rPr>
              <a:t>cu kernel custom Lanczos</a:t>
            </a:r>
            <a:endParaRPr sz="2000"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4C67A35-B2C5-58FA-937B-B64DDD1C1E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141758"/>
              </p:ext>
            </p:extLst>
          </p:nvPr>
        </p:nvGraphicFramePr>
        <p:xfrm>
          <a:off x="715918" y="926798"/>
          <a:ext cx="7715295" cy="257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583680" imgH="2194276" progId="Acrobat.Document.DC">
                  <p:embed/>
                </p:oleObj>
              </mc:Choice>
              <mc:Fallback>
                <p:oleObj name="Acrobat Document" r:id="rId3" imgW="6583680" imgH="219427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918" y="926798"/>
                        <a:ext cx="7715295" cy="257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894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1BFEA01-C52B-C5E3-6F13-3E92F82BB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176128"/>
              </p:ext>
            </p:extLst>
          </p:nvPr>
        </p:nvGraphicFramePr>
        <p:xfrm>
          <a:off x="469116" y="439738"/>
          <a:ext cx="8205767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0530486" imgH="5333889" progId="Acrobat.Document.DC">
                  <p:embed/>
                </p:oleObj>
              </mc:Choice>
              <mc:Fallback>
                <p:oleObj name="Acrobat Document" r:id="rId3" imgW="10530486" imgH="533388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116" y="439738"/>
                        <a:ext cx="8205767" cy="415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926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2788" y="3864286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lt1"/>
                </a:solidFill>
              </a:rPr>
              <a:t>Scoruri PIQE</a:t>
            </a:r>
            <a:endParaRPr sz="2000" dirty="0">
              <a:solidFill>
                <a:schemeClr val="lt1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140354-C049-AABF-1A02-7D43EE8CD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554654"/>
              </p:ext>
            </p:extLst>
          </p:nvPr>
        </p:nvGraphicFramePr>
        <p:xfrm>
          <a:off x="1033859" y="298005"/>
          <a:ext cx="7076281" cy="356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0530486" imgH="5303188" progId="Acrobat.Document.DC">
                  <p:embed/>
                </p:oleObj>
              </mc:Choice>
              <mc:Fallback>
                <p:oleObj name="Acrobat Document" r:id="rId3" imgW="10530486" imgH="530318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3859" y="298005"/>
                        <a:ext cx="7076281" cy="3566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03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Rezultate cu diferite metrici</a:t>
            </a:r>
            <a:endParaRPr sz="2400" dirty="0"/>
          </a:p>
        </p:txBody>
      </p:sp>
      <p:graphicFrame>
        <p:nvGraphicFramePr>
          <p:cNvPr id="1289" name="Google Shape;1289;p47"/>
          <p:cNvGraphicFramePr/>
          <p:nvPr>
            <p:extLst>
              <p:ext uri="{D42A27DB-BD31-4B8C-83A1-F6EECF244321}">
                <p14:modId xmlns:p14="http://schemas.microsoft.com/office/powerpoint/2010/main" val="2208459721"/>
              </p:ext>
            </p:extLst>
          </p:nvPr>
        </p:nvGraphicFramePr>
        <p:xfrm>
          <a:off x="872100" y="1115500"/>
          <a:ext cx="6011300" cy="3816210"/>
        </p:xfrm>
        <a:graphic>
          <a:graphicData uri="http://schemas.openxmlformats.org/drawingml/2006/table">
            <a:tbl>
              <a:tblPr>
                <a:noFill/>
                <a:tableStyleId>{E789B44B-5143-4386-9762-E480BF1F8C2F}</a:tableStyleId>
              </a:tblPr>
              <a:tblGrid>
                <a:gridCol w="357186">
                  <a:extLst>
                    <a:ext uri="{9D8B030D-6E8A-4147-A177-3AD203B41FA5}">
                      <a16:colId xmlns:a16="http://schemas.microsoft.com/office/drawing/2014/main" val="3664587298"/>
                    </a:ext>
                  </a:extLst>
                </a:gridCol>
                <a:gridCol w="2181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96">
                  <a:extLst>
                    <a:ext uri="{9D8B030D-6E8A-4147-A177-3AD203B41FA5}">
                      <a16:colId xmlns:a16="http://schemas.microsoft.com/office/drawing/2014/main" val="2652497878"/>
                    </a:ext>
                  </a:extLst>
                </a:gridCol>
                <a:gridCol w="742387">
                  <a:extLst>
                    <a:ext uri="{9D8B030D-6E8A-4147-A177-3AD203B41FA5}">
                      <a16:colId xmlns:a16="http://schemas.microsoft.com/office/drawing/2014/main" val="3454007319"/>
                    </a:ext>
                  </a:extLst>
                </a:gridCol>
                <a:gridCol w="871233">
                  <a:extLst>
                    <a:ext uri="{9D8B030D-6E8A-4147-A177-3AD203B41FA5}">
                      <a16:colId xmlns:a16="http://schemas.microsoft.com/office/drawing/2014/main" val="690766213"/>
                    </a:ext>
                  </a:extLst>
                </a:gridCol>
                <a:gridCol w="218587">
                  <a:extLst>
                    <a:ext uri="{9D8B030D-6E8A-4147-A177-3AD203B41FA5}">
                      <a16:colId xmlns:a16="http://schemas.microsoft.com/office/drawing/2014/main" val="2885521390"/>
                    </a:ext>
                  </a:extLst>
                </a:gridCol>
                <a:gridCol w="218587">
                  <a:extLst>
                    <a:ext uri="{9D8B030D-6E8A-4147-A177-3AD203B41FA5}">
                      <a16:colId xmlns:a16="http://schemas.microsoft.com/office/drawing/2014/main" val="530962912"/>
                    </a:ext>
                  </a:extLst>
                </a:gridCol>
              </a:tblGrid>
              <a:tr h="3247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Interpolare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PSNR</a:t>
                      </a:r>
                      <a:endParaRPr sz="9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b="1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SSIM</a:t>
                      </a:r>
                      <a:endParaRPr sz="900" b="1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MSE</a:t>
                      </a:r>
                      <a:endParaRPr sz="9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o-RO" sz="900" b="1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sz="900" b="1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7110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Nearest neighbours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17.346911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0.334542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85.363871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120.497538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02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Linear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23.080559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0.706466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63.466566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117.024089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Cubic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22.691632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0.725766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61.855815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119.068325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Lanczos (OpenCV)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22.104269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0.701823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66.046956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121.751804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05</a:t>
                      </a:r>
                      <a:endParaRPr sz="1000" b="1" dirty="0">
                        <a:solidFill>
                          <a:schemeClr val="bg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</a:t>
                      </a:r>
                      <a:endParaRPr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23.211551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0.710333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66.048381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120.753445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Lanczos (k = 2)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18.694573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0.450611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86.601956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139.573947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186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Lanczos (k = 4)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18.359075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0.427310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86.445353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124.582194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649385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Lanczos (k = 6)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18.198782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0.418252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87.017965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123.314853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72056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Lanczos (k = 8)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18.123327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0.413643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87.651950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123.107666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182466"/>
                  </a:ext>
                </a:extLst>
              </a:tr>
              <a:tr h="34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dirty="0">
                          <a:solidFill>
                            <a:schemeClr val="bg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sz="10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Lanczos (k = 10)</a:t>
                      </a:r>
                      <a:endParaRPr lang="ro-RO" sz="1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18.079106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0.410933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87.868971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122.913201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16162"/>
                  </a:ext>
                </a:extLst>
              </a:tr>
            </a:tbl>
          </a:graphicData>
        </a:graphic>
      </p:graphicFrame>
      <p:sp>
        <p:nvSpPr>
          <p:cNvPr id="2" name="Google Shape;1301;p48">
            <a:extLst>
              <a:ext uri="{FF2B5EF4-FFF2-40B4-BE49-F238E27FC236}">
                <a16:creationId xmlns:a16="http://schemas.microsoft.com/office/drawing/2014/main" id="{2A075BC1-FCC6-E738-7B3E-9912ADEE7764}"/>
              </a:ext>
            </a:extLst>
          </p:cNvPr>
          <p:cNvSpPr txBox="1">
            <a:spLocks/>
          </p:cNvSpPr>
          <p:nvPr/>
        </p:nvSpPr>
        <p:spPr>
          <a:xfrm>
            <a:off x="6883400" y="1543049"/>
            <a:ext cx="2190750" cy="3388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1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PSNR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Higher is better. Ratio of maximum possible power of a signal to the power of corrupting noise.</a:t>
            </a:r>
            <a:endParaRPr lang="ro-RO" sz="1100" dirty="0">
              <a:solidFill>
                <a:schemeClr val="bg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ro-RO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SSIM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Higher is better. Measures the similarity between two images.</a:t>
            </a:r>
            <a:endParaRPr lang="ro-RO" sz="11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ro-RO" sz="11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MSE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Lower is better. Average squared difference between the original and resized images.</a:t>
            </a:r>
            <a:endParaRPr lang="ro-RO" sz="1100" dirty="0">
              <a:solidFill>
                <a:schemeClr val="bg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ro-RO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MAE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Lower is better. Average absolute difference between the original and resized images.</a:t>
            </a:r>
          </a:p>
        </p:txBody>
      </p:sp>
    </p:spTree>
    <p:extLst>
      <p:ext uri="{BB962C8B-B14F-4D97-AF65-F5344CB8AC3E}">
        <p14:creationId xmlns:p14="http://schemas.microsoft.com/office/powerpoint/2010/main" val="142586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68"/>
          <p:cNvSpPr txBox="1">
            <a:spLocks noGrp="1"/>
          </p:cNvSpPr>
          <p:nvPr>
            <p:ph type="title"/>
          </p:nvPr>
        </p:nvSpPr>
        <p:spPr>
          <a:xfrm>
            <a:off x="2272188" y="25717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1575" name="Google Shape;1575;p68"/>
          <p:cNvSpPr txBox="1">
            <a:spLocks noGrp="1"/>
          </p:cNvSpPr>
          <p:nvPr>
            <p:ph type="title" idx="2"/>
          </p:nvPr>
        </p:nvSpPr>
        <p:spPr>
          <a:xfrm>
            <a:off x="3634038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755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3"/>
          <p:cNvSpPr txBox="1">
            <a:spLocks noGrp="1"/>
          </p:cNvSpPr>
          <p:nvPr>
            <p:ph type="subTitle" idx="3"/>
          </p:nvPr>
        </p:nvSpPr>
        <p:spPr>
          <a:xfrm>
            <a:off x="1837615" y="772200"/>
            <a:ext cx="5468770" cy="886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Conform scorurilor PIQE se observă că kernelul Lanczos implementat are rezultate mai bune din punct de vedere al percepției, sacrificând metricile obiective.</a:t>
            </a:r>
            <a:endParaRPr dirty="0"/>
          </a:p>
        </p:txBody>
      </p:sp>
      <p:sp>
        <p:nvSpPr>
          <p:cNvPr id="1381" name="Google Shape;1381;p53"/>
          <p:cNvSpPr txBox="1">
            <a:spLocks noGrp="1"/>
          </p:cNvSpPr>
          <p:nvPr>
            <p:ph type="subTitle" idx="4"/>
          </p:nvPr>
        </p:nvSpPr>
        <p:spPr>
          <a:xfrm>
            <a:off x="1837615" y="1746337"/>
            <a:ext cx="5468770" cy="64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În ceea ce privește dimensiunea kernelului, rezultatele variază în funcție de rata de scalare și metrica utilizată.</a:t>
            </a:r>
            <a:endParaRPr dirty="0"/>
          </a:p>
        </p:txBody>
      </p:sp>
      <p:sp>
        <p:nvSpPr>
          <p:cNvPr id="20" name="Google Shape;1378;p53">
            <a:extLst>
              <a:ext uri="{FF2B5EF4-FFF2-40B4-BE49-F238E27FC236}">
                <a16:creationId xmlns:a16="http://schemas.microsoft.com/office/drawing/2014/main" id="{3ED6E8AD-060C-1255-F63B-F9FB64A91F0A}"/>
              </a:ext>
            </a:extLst>
          </p:cNvPr>
          <p:cNvSpPr txBox="1">
            <a:spLocks/>
          </p:cNvSpPr>
          <p:nvPr/>
        </p:nvSpPr>
        <p:spPr>
          <a:xfrm>
            <a:off x="1837615" y="2571750"/>
            <a:ext cx="5468770" cy="886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În cazul metricilor obiective, kernelul custom Lanczos se comportă mai bine decât cel de Nearest Neighbours, însă este devansat de celelalte tipuri de kernel încercate.</a:t>
            </a:r>
          </a:p>
        </p:txBody>
      </p:sp>
      <p:grpSp>
        <p:nvGrpSpPr>
          <p:cNvPr id="2" name="Google Shape;10561;p96">
            <a:extLst>
              <a:ext uri="{FF2B5EF4-FFF2-40B4-BE49-F238E27FC236}">
                <a16:creationId xmlns:a16="http://schemas.microsoft.com/office/drawing/2014/main" id="{37B5CC57-4444-0A0B-8D8A-98E00ABD0AC9}"/>
              </a:ext>
            </a:extLst>
          </p:cNvPr>
          <p:cNvGrpSpPr/>
          <p:nvPr/>
        </p:nvGrpSpPr>
        <p:grpSpPr>
          <a:xfrm>
            <a:off x="905807" y="2325623"/>
            <a:ext cx="499637" cy="454362"/>
            <a:chOff x="-61783350" y="2297100"/>
            <a:chExt cx="316650" cy="316650"/>
          </a:xfrm>
        </p:grpSpPr>
        <p:sp>
          <p:nvSpPr>
            <p:cNvPr id="3" name="Google Shape;10562;p96">
              <a:extLst>
                <a:ext uri="{FF2B5EF4-FFF2-40B4-BE49-F238E27FC236}">
                  <a16:creationId xmlns:a16="http://schemas.microsoft.com/office/drawing/2014/main" id="{036436CD-298F-EF43-E057-C0AB85B73677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563;p96">
              <a:extLst>
                <a:ext uri="{FF2B5EF4-FFF2-40B4-BE49-F238E27FC236}">
                  <a16:creationId xmlns:a16="http://schemas.microsoft.com/office/drawing/2014/main" id="{2406A318-95A2-6093-A9BD-F869AE8E48BF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0425;p96">
            <a:extLst>
              <a:ext uri="{FF2B5EF4-FFF2-40B4-BE49-F238E27FC236}">
                <a16:creationId xmlns:a16="http://schemas.microsoft.com/office/drawing/2014/main" id="{AAC81661-6798-78C3-3CBB-B246EFC97645}"/>
              </a:ext>
            </a:extLst>
          </p:cNvPr>
          <p:cNvGrpSpPr/>
          <p:nvPr/>
        </p:nvGrpSpPr>
        <p:grpSpPr>
          <a:xfrm>
            <a:off x="7710870" y="2317854"/>
            <a:ext cx="527323" cy="483562"/>
            <a:chOff x="-61354875" y="2322300"/>
            <a:chExt cx="316650" cy="290650"/>
          </a:xfrm>
        </p:grpSpPr>
        <p:sp>
          <p:nvSpPr>
            <p:cNvPr id="6" name="Google Shape;10426;p96">
              <a:extLst>
                <a:ext uri="{FF2B5EF4-FFF2-40B4-BE49-F238E27FC236}">
                  <a16:creationId xmlns:a16="http://schemas.microsoft.com/office/drawing/2014/main" id="{A1923701-68F3-A488-D702-6759BA719DE9}"/>
                </a:ext>
              </a:extLst>
            </p:cNvPr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27;p96">
              <a:extLst>
                <a:ext uri="{FF2B5EF4-FFF2-40B4-BE49-F238E27FC236}">
                  <a16:creationId xmlns:a16="http://schemas.microsoft.com/office/drawing/2014/main" id="{69CA3D44-9FFA-089D-EE9F-1CC3DBE917AC}"/>
                </a:ext>
              </a:extLst>
            </p:cNvPr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8;p96">
              <a:extLst>
                <a:ext uri="{FF2B5EF4-FFF2-40B4-BE49-F238E27FC236}">
                  <a16:creationId xmlns:a16="http://schemas.microsoft.com/office/drawing/2014/main" id="{C2AD8749-1DF5-B50E-9BE2-A6E8C34FF4E9}"/>
                </a:ext>
              </a:extLst>
            </p:cNvPr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381;p53">
            <a:extLst>
              <a:ext uri="{FF2B5EF4-FFF2-40B4-BE49-F238E27FC236}">
                <a16:creationId xmlns:a16="http://schemas.microsoft.com/office/drawing/2014/main" id="{23D1AFC3-BA9A-FED0-6A42-B8F3DBED00B3}"/>
              </a:ext>
            </a:extLst>
          </p:cNvPr>
          <p:cNvSpPr txBox="1">
            <a:spLocks/>
          </p:cNvSpPr>
          <p:nvPr/>
        </p:nvSpPr>
        <p:spPr>
          <a:xfrm>
            <a:off x="1837615" y="3642444"/>
            <a:ext cx="5468770" cy="64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Am observat că kernelul implementat se comportă bine și în cazul rotațiilor bidimensionale.</a:t>
            </a:r>
          </a:p>
        </p:txBody>
      </p:sp>
    </p:spTree>
    <p:extLst>
      <p:ext uri="{BB962C8B-B14F-4D97-AF65-F5344CB8AC3E}">
        <p14:creationId xmlns:p14="http://schemas.microsoft.com/office/powerpoint/2010/main" val="59363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830600" y="2812429"/>
            <a:ext cx="4599600" cy="1399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Problemă abordată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21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83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Bibliografie</a:t>
            </a:r>
            <a:endParaRPr dirty="0"/>
          </a:p>
        </p:txBody>
      </p:sp>
      <p:sp>
        <p:nvSpPr>
          <p:cNvPr id="2129" name="Google Shape;2129;p83"/>
          <p:cNvSpPr txBox="1">
            <a:spLocks noGrp="1"/>
          </p:cNvSpPr>
          <p:nvPr>
            <p:ph type="body" idx="1"/>
          </p:nvPr>
        </p:nvSpPr>
        <p:spPr>
          <a:xfrm>
            <a:off x="872100" y="1671994"/>
            <a:ext cx="7399800" cy="2728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2"/>
              </a:buClr>
            </a:pP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Duchon, C. E. (1979). Lanczos filtering in one and two dimensions. Journal of Applied Meteorology and Climatology, 18(8), 1016-1022.</a:t>
            </a: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Parsania, P., &amp; Virparia, P. V. (2014). A review: Image interpolation techniques for image scaling. International Journal of Innovative Research in Computer and Communication Engineering, 2(12), 7409-7414.</a:t>
            </a: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Wikipedia. Image Scaling. 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Accesat pe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5 Ianuarie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20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24,     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https://en.wikipedia.org/wiki/Image_scaling</a:t>
            </a: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Wikipedia. Sample Rate Conversion. 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Accesat pe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5 Ianuarie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20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24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https://en.wikipedia.org/wiki/Sample-rate_conversion</a:t>
            </a: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Wikiwand. Lanczos resampling. 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Accesat pe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5 Ianuarie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 20</a:t>
            </a:r>
            <a:r>
              <a:rPr lang="ro-RO" sz="1200" dirty="0">
                <a:latin typeface="Roboto Medium"/>
                <a:ea typeface="Roboto Medium"/>
                <a:cs typeface="Roboto Medium"/>
                <a:sym typeface="Roboto Medium"/>
              </a:rPr>
              <a:t>24, 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https://www.wikiwand.com/en/Lanczos_resampling</a:t>
            </a: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>
              <a:buClr>
                <a:schemeClr val="bg2"/>
              </a:buClr>
            </a:pPr>
            <a:endParaRPr lang="ro-RO"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1288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80"/>
          <p:cNvSpPr txBox="1">
            <a:spLocks noGrp="1"/>
          </p:cNvSpPr>
          <p:nvPr>
            <p:ph type="ctrTitle"/>
          </p:nvPr>
        </p:nvSpPr>
        <p:spPr>
          <a:xfrm>
            <a:off x="1005272" y="1151213"/>
            <a:ext cx="4366081" cy="209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400" dirty="0"/>
              <a:t>Vă mulțumim pentru atenția acordată</a:t>
            </a:r>
            <a:r>
              <a:rPr lang="en" sz="4400" dirty="0"/>
              <a:t>!</a:t>
            </a:r>
            <a:endParaRPr sz="4400" dirty="0"/>
          </a:p>
        </p:txBody>
      </p:sp>
      <p:grpSp>
        <p:nvGrpSpPr>
          <p:cNvPr id="1863" name="Google Shape;1863;p80"/>
          <p:cNvGrpSpPr/>
          <p:nvPr/>
        </p:nvGrpSpPr>
        <p:grpSpPr>
          <a:xfrm rot="-278">
            <a:off x="5955766" y="1605932"/>
            <a:ext cx="1928874" cy="1928874"/>
            <a:chOff x="3901550" y="2223725"/>
            <a:chExt cx="1557050" cy="1557050"/>
          </a:xfrm>
        </p:grpSpPr>
        <p:sp>
          <p:nvSpPr>
            <p:cNvPr id="1864" name="Google Shape;1864;p80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0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0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0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0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80"/>
          <p:cNvSpPr/>
          <p:nvPr/>
        </p:nvSpPr>
        <p:spPr>
          <a:xfrm rot="2037">
            <a:off x="6912961" y="1151663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70" name="Google Shape;1870;p80"/>
          <p:cNvGrpSpPr/>
          <p:nvPr/>
        </p:nvGrpSpPr>
        <p:grpSpPr>
          <a:xfrm>
            <a:off x="7079650" y="539508"/>
            <a:ext cx="1351125" cy="232319"/>
            <a:chOff x="5486725" y="543869"/>
            <a:chExt cx="1351125" cy="232319"/>
          </a:xfrm>
        </p:grpSpPr>
        <p:sp>
          <p:nvSpPr>
            <p:cNvPr id="1871" name="Google Shape;1871;p80"/>
            <p:cNvSpPr/>
            <p:nvPr/>
          </p:nvSpPr>
          <p:spPr>
            <a:xfrm>
              <a:off x="6637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0"/>
            <p:cNvSpPr/>
            <p:nvPr/>
          </p:nvSpPr>
          <p:spPr>
            <a:xfrm>
              <a:off x="5918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0"/>
            <p:cNvSpPr/>
            <p:nvPr/>
          </p:nvSpPr>
          <p:spPr>
            <a:xfrm>
              <a:off x="5918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0"/>
            <p:cNvSpPr/>
            <p:nvPr/>
          </p:nvSpPr>
          <p:spPr>
            <a:xfrm>
              <a:off x="6637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0"/>
            <p:cNvSpPr/>
            <p:nvPr/>
          </p:nvSpPr>
          <p:spPr>
            <a:xfrm>
              <a:off x="6494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0"/>
            <p:cNvSpPr/>
            <p:nvPr/>
          </p:nvSpPr>
          <p:spPr>
            <a:xfrm>
              <a:off x="5774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0"/>
            <p:cNvSpPr/>
            <p:nvPr/>
          </p:nvSpPr>
          <p:spPr>
            <a:xfrm>
              <a:off x="5774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0"/>
            <p:cNvSpPr/>
            <p:nvPr/>
          </p:nvSpPr>
          <p:spPr>
            <a:xfrm>
              <a:off x="6494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0"/>
            <p:cNvSpPr/>
            <p:nvPr/>
          </p:nvSpPr>
          <p:spPr>
            <a:xfrm>
              <a:off x="6782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0"/>
            <p:cNvSpPr/>
            <p:nvPr/>
          </p:nvSpPr>
          <p:spPr>
            <a:xfrm>
              <a:off x="6062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0"/>
            <p:cNvSpPr/>
            <p:nvPr/>
          </p:nvSpPr>
          <p:spPr>
            <a:xfrm>
              <a:off x="6062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0"/>
            <p:cNvSpPr/>
            <p:nvPr/>
          </p:nvSpPr>
          <p:spPr>
            <a:xfrm>
              <a:off x="6782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0"/>
            <p:cNvSpPr/>
            <p:nvPr/>
          </p:nvSpPr>
          <p:spPr>
            <a:xfrm>
              <a:off x="6349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0"/>
            <p:cNvSpPr/>
            <p:nvPr/>
          </p:nvSpPr>
          <p:spPr>
            <a:xfrm>
              <a:off x="5630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0"/>
            <p:cNvSpPr/>
            <p:nvPr/>
          </p:nvSpPr>
          <p:spPr>
            <a:xfrm>
              <a:off x="5630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0"/>
            <p:cNvSpPr/>
            <p:nvPr/>
          </p:nvSpPr>
          <p:spPr>
            <a:xfrm>
              <a:off x="6349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0"/>
            <p:cNvSpPr/>
            <p:nvPr/>
          </p:nvSpPr>
          <p:spPr>
            <a:xfrm>
              <a:off x="6206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0"/>
            <p:cNvSpPr/>
            <p:nvPr/>
          </p:nvSpPr>
          <p:spPr>
            <a:xfrm>
              <a:off x="5486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0"/>
            <p:cNvSpPr/>
            <p:nvPr/>
          </p:nvSpPr>
          <p:spPr>
            <a:xfrm>
              <a:off x="5486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0"/>
            <p:cNvSpPr/>
            <p:nvPr/>
          </p:nvSpPr>
          <p:spPr>
            <a:xfrm>
              <a:off x="6206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494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2"/>
          <p:cNvSpPr txBox="1">
            <a:spLocks noGrp="1"/>
          </p:cNvSpPr>
          <p:nvPr>
            <p:ph type="body" idx="1"/>
          </p:nvPr>
        </p:nvSpPr>
        <p:spPr>
          <a:xfrm>
            <a:off x="931715" y="1368696"/>
            <a:ext cx="6103412" cy="2406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În momentul redimensionării unei imagini rasterizate, o nouă imagine cu un număr mai mare sau mai mic de pixeli trebuie generată.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ro-RO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În cazul în care numărul de pixeli descrește (scaling down), apare frecvent o pierdere vizibilă a calității imaginii.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ro-RO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Atunci când numărul de pixeli crește (scaling up), e necesară o estimare a noilor pixeli pe baza celor deja existenți, cunoscută drept </a:t>
            </a:r>
            <a:r>
              <a:rPr lang="ro-RO" b="1" dirty="0"/>
              <a:t>interpolare</a:t>
            </a:r>
            <a:r>
              <a:rPr lang="ro-RO" dirty="0"/>
              <a:t>.</a:t>
            </a:r>
          </a:p>
        </p:txBody>
      </p:sp>
      <p:grpSp>
        <p:nvGrpSpPr>
          <p:cNvPr id="1360" name="Google Shape;1360;p52"/>
          <p:cNvGrpSpPr/>
          <p:nvPr/>
        </p:nvGrpSpPr>
        <p:grpSpPr>
          <a:xfrm flipH="1">
            <a:off x="7035127" y="1713504"/>
            <a:ext cx="2791286" cy="2599651"/>
            <a:chOff x="-1466486" y="2736279"/>
            <a:chExt cx="2791286" cy="2599651"/>
          </a:xfrm>
        </p:grpSpPr>
        <p:sp>
          <p:nvSpPr>
            <p:cNvPr id="1361" name="Google Shape;1361;p52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52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363" name="Google Shape;1363;p52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2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43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2"/>
          <p:cNvSpPr txBox="1">
            <a:spLocks noGrp="1"/>
          </p:cNvSpPr>
          <p:nvPr>
            <p:ph type="body" idx="1"/>
          </p:nvPr>
        </p:nvSpPr>
        <p:spPr>
          <a:xfrm>
            <a:off x="931715" y="1099520"/>
            <a:ext cx="6103412" cy="309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Din punct de vedere al procesării de semnale, redimensionarea unei astfel de imagini poate fi considerată o </a:t>
            </a:r>
            <a:r>
              <a:rPr lang="ro-RO" b="1" dirty="0"/>
              <a:t>schimbare a frecvenței de eșantionare</a:t>
            </a:r>
            <a:r>
              <a:rPr lang="ro-RO" dirty="0"/>
              <a:t> a semnalului original pentru a obține o nouă reprezentare discretă a acestuia.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ro-RO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Pentru a realiza acest lucru, eșantioanele pot fi tratate drept puncte geometrice, iar orice punct nou care trebuie generat se poate obține prin interpolare.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ro-RO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ro-RO" dirty="0"/>
              <a:t>Acest proiect propune implementarea redimensionării unei imagini cu kernel Lanczos, utilizarea altor tehnici de interpolare populare și analiza rezultatelor obținute.</a:t>
            </a:r>
            <a:endParaRPr dirty="0"/>
          </a:p>
        </p:txBody>
      </p:sp>
      <p:grpSp>
        <p:nvGrpSpPr>
          <p:cNvPr id="1360" name="Google Shape;1360;p52"/>
          <p:cNvGrpSpPr/>
          <p:nvPr/>
        </p:nvGrpSpPr>
        <p:grpSpPr>
          <a:xfrm flipH="1">
            <a:off x="7035127" y="1713504"/>
            <a:ext cx="2791286" cy="2599651"/>
            <a:chOff x="-1466486" y="2736279"/>
            <a:chExt cx="2791286" cy="2599651"/>
          </a:xfrm>
        </p:grpSpPr>
        <p:sp>
          <p:nvSpPr>
            <p:cNvPr id="1361" name="Google Shape;1361;p52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52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363" name="Google Shape;1363;p52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2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4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368949"/>
            <a:ext cx="4599600" cy="1519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Context și utilizare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6254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3"/>
          <p:cNvSpPr txBox="1">
            <a:spLocks noGrp="1"/>
          </p:cNvSpPr>
          <p:nvPr>
            <p:ph type="subTitle" idx="3"/>
          </p:nvPr>
        </p:nvSpPr>
        <p:spPr>
          <a:xfrm>
            <a:off x="1837615" y="1008747"/>
            <a:ext cx="5468770" cy="886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În epoca contemporană, imaginile au devenit aproape omniprezente, fiind utilizate în diverse contexte, de la </a:t>
            </a:r>
            <a:r>
              <a:rPr lang="ro-RO" dirty="0">
                <a:solidFill>
                  <a:schemeClr val="bg1"/>
                </a:solidFill>
              </a:rPr>
              <a:t>site-uri web</a:t>
            </a:r>
            <a:r>
              <a:rPr lang="ro-RO" dirty="0"/>
              <a:t> și </a:t>
            </a:r>
            <a:r>
              <a:rPr lang="ro-RO" dirty="0">
                <a:solidFill>
                  <a:schemeClr val="bg1"/>
                </a:solidFill>
              </a:rPr>
              <a:t>aplicații mobile</a:t>
            </a:r>
            <a:r>
              <a:rPr lang="ro-RO" dirty="0"/>
              <a:t> până la imprimarea pe diverse suporturi.</a:t>
            </a:r>
            <a:endParaRPr dirty="0"/>
          </a:p>
        </p:txBody>
      </p:sp>
      <p:sp>
        <p:nvSpPr>
          <p:cNvPr id="1381" name="Google Shape;1381;p53"/>
          <p:cNvSpPr txBox="1">
            <a:spLocks noGrp="1"/>
          </p:cNvSpPr>
          <p:nvPr>
            <p:ph type="subTitle" idx="4"/>
          </p:nvPr>
        </p:nvSpPr>
        <p:spPr>
          <a:xfrm>
            <a:off x="1837615" y="2009775"/>
            <a:ext cx="5468770" cy="1123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Dispozitivele moderne, caracterizate prin diversitatea </a:t>
            </a:r>
            <a:r>
              <a:rPr lang="ro-RO" b="1" dirty="0"/>
              <a:t>rapoartelor de aspect </a:t>
            </a:r>
            <a:r>
              <a:rPr lang="ro-RO" dirty="0"/>
              <a:t>și </a:t>
            </a:r>
            <a:r>
              <a:rPr lang="ro-RO" b="1" dirty="0"/>
              <a:t>rezoluțiilor </a:t>
            </a:r>
            <a:r>
              <a:rPr lang="ro-RO" dirty="0"/>
              <a:t>ecranelor, impun necesitatea adaptării și redimensionării imaginilor pentru a asigura o experiență optimă utilizatorilor.</a:t>
            </a:r>
            <a:endParaRPr dirty="0"/>
          </a:p>
        </p:txBody>
      </p:sp>
      <p:sp>
        <p:nvSpPr>
          <p:cNvPr id="8" name="Google Shape;9963;p94">
            <a:extLst>
              <a:ext uri="{FF2B5EF4-FFF2-40B4-BE49-F238E27FC236}">
                <a16:creationId xmlns:a16="http://schemas.microsoft.com/office/drawing/2014/main" id="{CFFB77FF-FBFE-6F34-3BAE-51F672C3B1B2}"/>
              </a:ext>
            </a:extLst>
          </p:cNvPr>
          <p:cNvSpPr>
            <a:spLocks noChangeAspect="1"/>
          </p:cNvSpPr>
          <p:nvPr/>
        </p:nvSpPr>
        <p:spPr>
          <a:xfrm>
            <a:off x="7710870" y="2324569"/>
            <a:ext cx="527323" cy="49436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9" name="Google Shape;11227;p98">
            <a:extLst>
              <a:ext uri="{FF2B5EF4-FFF2-40B4-BE49-F238E27FC236}">
                <a16:creationId xmlns:a16="http://schemas.microsoft.com/office/drawing/2014/main" id="{479E4A2D-69AA-AA8E-F6E8-F492418720AF}"/>
              </a:ext>
            </a:extLst>
          </p:cNvPr>
          <p:cNvGrpSpPr>
            <a:grpSpLocks noChangeAspect="1"/>
          </p:cNvGrpSpPr>
          <p:nvPr/>
        </p:nvGrpSpPr>
        <p:grpSpPr>
          <a:xfrm>
            <a:off x="905807" y="2310115"/>
            <a:ext cx="527323" cy="523270"/>
            <a:chOff x="-48266125" y="1973375"/>
            <a:chExt cx="302450" cy="300125"/>
          </a:xfrm>
        </p:grpSpPr>
        <p:sp>
          <p:nvSpPr>
            <p:cNvPr id="10" name="Google Shape;11228;p98">
              <a:extLst>
                <a:ext uri="{FF2B5EF4-FFF2-40B4-BE49-F238E27FC236}">
                  <a16:creationId xmlns:a16="http://schemas.microsoft.com/office/drawing/2014/main" id="{91B8933D-59EB-F031-FCD0-39413C565C4D}"/>
                </a:ext>
              </a:extLst>
            </p:cNvPr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29;p98">
              <a:extLst>
                <a:ext uri="{FF2B5EF4-FFF2-40B4-BE49-F238E27FC236}">
                  <a16:creationId xmlns:a16="http://schemas.microsoft.com/office/drawing/2014/main" id="{F56AF688-15F9-5DF2-BB5E-ACA7F5DB1D22}"/>
                </a:ext>
              </a:extLst>
            </p:cNvPr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30;p98">
              <a:extLst>
                <a:ext uri="{FF2B5EF4-FFF2-40B4-BE49-F238E27FC236}">
                  <a16:creationId xmlns:a16="http://schemas.microsoft.com/office/drawing/2014/main" id="{80DEFF1C-55AA-F2FB-2B49-E94054F3515C}"/>
                </a:ext>
              </a:extLst>
            </p:cNvPr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31;p98">
              <a:extLst>
                <a:ext uri="{FF2B5EF4-FFF2-40B4-BE49-F238E27FC236}">
                  <a16:creationId xmlns:a16="http://schemas.microsoft.com/office/drawing/2014/main" id="{F12EC9F2-52FE-4F0B-D62E-2EB0F76D7C19}"/>
                </a:ext>
              </a:extLst>
            </p:cNvPr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32;p98">
              <a:extLst>
                <a:ext uri="{FF2B5EF4-FFF2-40B4-BE49-F238E27FC236}">
                  <a16:creationId xmlns:a16="http://schemas.microsoft.com/office/drawing/2014/main" id="{DA6FC423-802E-E97B-FE03-58837CB7F6BF}"/>
                </a:ext>
              </a:extLst>
            </p:cNvPr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33;p98">
              <a:extLst>
                <a:ext uri="{FF2B5EF4-FFF2-40B4-BE49-F238E27FC236}">
                  <a16:creationId xmlns:a16="http://schemas.microsoft.com/office/drawing/2014/main" id="{020E3A0C-B6E1-1E42-4EE3-874B609E69A2}"/>
                </a:ext>
              </a:extLst>
            </p:cNvPr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378;p53">
            <a:extLst>
              <a:ext uri="{FF2B5EF4-FFF2-40B4-BE49-F238E27FC236}">
                <a16:creationId xmlns:a16="http://schemas.microsoft.com/office/drawing/2014/main" id="{3ED6E8AD-060C-1255-F63B-F9FB64A91F0A}"/>
              </a:ext>
            </a:extLst>
          </p:cNvPr>
          <p:cNvSpPr txBox="1">
            <a:spLocks/>
          </p:cNvSpPr>
          <p:nvPr/>
        </p:nvSpPr>
        <p:spPr>
          <a:xfrm>
            <a:off x="1837615" y="3248494"/>
            <a:ext cx="5468770" cy="886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Printre aplicațiile redimensionării imaginilor se numără zoom-ul digital, redimensionarea videoclipurilor, optimizare pentru streaming online, responsive design în aplicații web.</a:t>
            </a:r>
          </a:p>
        </p:txBody>
      </p:sp>
    </p:spTree>
    <p:extLst>
      <p:ext uri="{BB962C8B-B14F-4D97-AF65-F5344CB8AC3E}">
        <p14:creationId xmlns:p14="http://schemas.microsoft.com/office/powerpoint/2010/main" val="413903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68"/>
          <p:cNvSpPr txBox="1">
            <a:spLocks noGrp="1"/>
          </p:cNvSpPr>
          <p:nvPr>
            <p:ph type="title"/>
          </p:nvPr>
        </p:nvSpPr>
        <p:spPr>
          <a:xfrm>
            <a:off x="2272188" y="25717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Soluție tehnică</a:t>
            </a:r>
            <a:endParaRPr dirty="0"/>
          </a:p>
        </p:txBody>
      </p:sp>
      <p:sp>
        <p:nvSpPr>
          <p:cNvPr id="1575" name="Google Shape;1575;p68"/>
          <p:cNvSpPr txBox="1">
            <a:spLocks noGrp="1"/>
          </p:cNvSpPr>
          <p:nvPr>
            <p:ph type="title" idx="2"/>
          </p:nvPr>
        </p:nvSpPr>
        <p:spPr>
          <a:xfrm>
            <a:off x="3634038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13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3"/>
          <p:cNvSpPr txBox="1">
            <a:spLocks noGrp="1"/>
          </p:cNvSpPr>
          <p:nvPr>
            <p:ph type="subTitle" idx="3"/>
          </p:nvPr>
        </p:nvSpPr>
        <p:spPr>
          <a:xfrm>
            <a:off x="1837615" y="1332597"/>
            <a:ext cx="5468770" cy="654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fiecare pixel din imaginea redimensionată se realizează o interpolare a pixelilor din imaginea originală.</a:t>
            </a:r>
            <a:endParaRPr dirty="0"/>
          </a:p>
        </p:txBody>
      </p:sp>
      <p:sp>
        <p:nvSpPr>
          <p:cNvPr id="1381" name="Google Shape;1381;p53"/>
          <p:cNvSpPr txBox="1">
            <a:spLocks noGrp="1"/>
          </p:cNvSpPr>
          <p:nvPr>
            <p:ph type="subTitle" idx="4"/>
          </p:nvPr>
        </p:nvSpPr>
        <p:spPr>
          <a:xfrm>
            <a:off x="1837615" y="2357333"/>
            <a:ext cx="5468770" cy="188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Am ales să utilizăm diferite tipuri de kernel pentru interpolare: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Nearest</a:t>
            </a:r>
            <a:r>
              <a:rPr lang="ro-RO" dirty="0"/>
              <a:t> neighbours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/>
                </a:solidFill>
              </a:rPr>
              <a:t>Linear</a:t>
            </a:r>
            <a:endParaRPr lang="ro-RO" dirty="0">
              <a:solidFill>
                <a:schemeClr val="bg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Cubic</a:t>
            </a:r>
            <a:endParaRPr lang="ro-RO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Lan</a:t>
            </a:r>
            <a:r>
              <a:rPr lang="ro-RO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zos</a:t>
            </a:r>
            <a:endParaRPr lang="ro-RO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Area</a:t>
            </a:r>
            <a:endParaRPr dirty="0"/>
          </a:p>
        </p:txBody>
      </p:sp>
      <p:sp>
        <p:nvSpPr>
          <p:cNvPr id="8" name="Google Shape;9963;p94">
            <a:extLst>
              <a:ext uri="{FF2B5EF4-FFF2-40B4-BE49-F238E27FC236}">
                <a16:creationId xmlns:a16="http://schemas.microsoft.com/office/drawing/2014/main" id="{CFFB77FF-FBFE-6F34-3BAE-51F672C3B1B2}"/>
              </a:ext>
            </a:extLst>
          </p:cNvPr>
          <p:cNvSpPr>
            <a:spLocks noChangeAspect="1"/>
          </p:cNvSpPr>
          <p:nvPr/>
        </p:nvSpPr>
        <p:spPr>
          <a:xfrm>
            <a:off x="7710870" y="2324569"/>
            <a:ext cx="527323" cy="49436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9" name="Google Shape;11227;p98">
            <a:extLst>
              <a:ext uri="{FF2B5EF4-FFF2-40B4-BE49-F238E27FC236}">
                <a16:creationId xmlns:a16="http://schemas.microsoft.com/office/drawing/2014/main" id="{479E4A2D-69AA-AA8E-F6E8-F492418720AF}"/>
              </a:ext>
            </a:extLst>
          </p:cNvPr>
          <p:cNvGrpSpPr>
            <a:grpSpLocks noChangeAspect="1"/>
          </p:cNvGrpSpPr>
          <p:nvPr/>
        </p:nvGrpSpPr>
        <p:grpSpPr>
          <a:xfrm>
            <a:off x="905807" y="2310115"/>
            <a:ext cx="527323" cy="523270"/>
            <a:chOff x="-48266125" y="1973375"/>
            <a:chExt cx="302450" cy="300125"/>
          </a:xfrm>
        </p:grpSpPr>
        <p:sp>
          <p:nvSpPr>
            <p:cNvPr id="10" name="Google Shape;11228;p98">
              <a:extLst>
                <a:ext uri="{FF2B5EF4-FFF2-40B4-BE49-F238E27FC236}">
                  <a16:creationId xmlns:a16="http://schemas.microsoft.com/office/drawing/2014/main" id="{91B8933D-59EB-F031-FCD0-39413C565C4D}"/>
                </a:ext>
              </a:extLst>
            </p:cNvPr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29;p98">
              <a:extLst>
                <a:ext uri="{FF2B5EF4-FFF2-40B4-BE49-F238E27FC236}">
                  <a16:creationId xmlns:a16="http://schemas.microsoft.com/office/drawing/2014/main" id="{F56AF688-15F9-5DF2-BB5E-ACA7F5DB1D22}"/>
                </a:ext>
              </a:extLst>
            </p:cNvPr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30;p98">
              <a:extLst>
                <a:ext uri="{FF2B5EF4-FFF2-40B4-BE49-F238E27FC236}">
                  <a16:creationId xmlns:a16="http://schemas.microsoft.com/office/drawing/2014/main" id="{80DEFF1C-55AA-F2FB-2B49-E94054F3515C}"/>
                </a:ext>
              </a:extLst>
            </p:cNvPr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31;p98">
              <a:extLst>
                <a:ext uri="{FF2B5EF4-FFF2-40B4-BE49-F238E27FC236}">
                  <a16:creationId xmlns:a16="http://schemas.microsoft.com/office/drawing/2014/main" id="{F12EC9F2-52FE-4F0B-D62E-2EB0F76D7C19}"/>
                </a:ext>
              </a:extLst>
            </p:cNvPr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32;p98">
              <a:extLst>
                <a:ext uri="{FF2B5EF4-FFF2-40B4-BE49-F238E27FC236}">
                  <a16:creationId xmlns:a16="http://schemas.microsoft.com/office/drawing/2014/main" id="{DA6FC423-802E-E97B-FE03-58837CB7F6BF}"/>
                </a:ext>
              </a:extLst>
            </p:cNvPr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33;p98">
              <a:extLst>
                <a:ext uri="{FF2B5EF4-FFF2-40B4-BE49-F238E27FC236}">
                  <a16:creationId xmlns:a16="http://schemas.microsoft.com/office/drawing/2014/main" id="{020E3A0C-B6E1-1E42-4EE3-874B609E69A2}"/>
                </a:ext>
              </a:extLst>
            </p:cNvPr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1885534"/>
      </p:ext>
    </p:extLst>
  </p:cSld>
  <p:clrMapOvr>
    <a:masterClrMapping/>
  </p:clrMapOvr>
</p:sld>
</file>

<file path=ppt/theme/theme1.xml><?xml version="1.0" encoding="utf-8"?>
<a:theme xmlns:a="http://schemas.openxmlformats.org/drawingml/2006/main" name="Topology - Master of Science in Mathematics by Slidesgo">
  <a:themeElements>
    <a:clrScheme name="Simple Light">
      <a:dk1>
        <a:srgbClr val="233251"/>
      </a:dk1>
      <a:lt1>
        <a:srgbClr val="34579E"/>
      </a:lt1>
      <a:dk2>
        <a:srgbClr val="36867D"/>
      </a:dk2>
      <a:lt2>
        <a:srgbClr val="70A19C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1049</Words>
  <Application>Microsoft Office PowerPoint</Application>
  <PresentationFormat>On-screen Show (16:9)</PresentationFormat>
  <Paragraphs>195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Roboto Medium</vt:lpstr>
      <vt:lpstr>Roboto Black</vt:lpstr>
      <vt:lpstr>Poppins</vt:lpstr>
      <vt:lpstr>Bebas Neue</vt:lpstr>
      <vt:lpstr>Poppins SemiBold</vt:lpstr>
      <vt:lpstr>Cambria Math</vt:lpstr>
      <vt:lpstr>Roboto</vt:lpstr>
      <vt:lpstr>Poppins Medium</vt:lpstr>
      <vt:lpstr>Arial</vt:lpstr>
      <vt:lpstr>Topology - Master of Science in Mathematics by Slidesgo</vt:lpstr>
      <vt:lpstr>Adobe Acrobat Document</vt:lpstr>
      <vt:lpstr>Algoritmi pentru redimensionarea imaginilor</vt:lpstr>
      <vt:lpstr>Cuprins</vt:lpstr>
      <vt:lpstr>Problemă abordată</vt:lpstr>
      <vt:lpstr>PowerPoint Presentation</vt:lpstr>
      <vt:lpstr>PowerPoint Presentation</vt:lpstr>
      <vt:lpstr>Context și utilizare</vt:lpstr>
      <vt:lpstr>PowerPoint Presentation</vt:lpstr>
      <vt:lpstr>Soluție tehnică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Tehnologii folosite</vt:lpstr>
      <vt:lpstr>PowerPoint Presentation</vt:lpstr>
      <vt:lpstr>Rezultate</vt:lpstr>
      <vt:lpstr>Interpolare liniară</vt:lpstr>
      <vt:lpstr>Interpolare Nearest Neighbours</vt:lpstr>
      <vt:lpstr>Interpolare cubică</vt:lpstr>
      <vt:lpstr>Interpolare cu Lanczos (OpenCV)</vt:lpstr>
      <vt:lpstr>Interpolare cu kernel custom Lanczos</vt:lpstr>
      <vt:lpstr>Interpolare cu kernel custom Lanczos</vt:lpstr>
      <vt:lpstr>PowerPoint Presentation</vt:lpstr>
      <vt:lpstr>Scoruri PIQE</vt:lpstr>
      <vt:lpstr>Rezultate cu diferite metrici</vt:lpstr>
      <vt:lpstr>Concluzii</vt:lpstr>
      <vt:lpstr>PowerPoint Presentation</vt:lpstr>
      <vt:lpstr>Bibliografie</vt:lpstr>
      <vt:lpstr>Vă mulțumim pentru atenția acordată!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penru redimensionarea imaginilor</dc:title>
  <dc:creator>Alex</dc:creator>
  <cp:lastModifiedBy>Alex B</cp:lastModifiedBy>
  <cp:revision>29</cp:revision>
  <dcterms:modified xsi:type="dcterms:W3CDTF">2024-01-18T09:56:38Z</dcterms:modified>
</cp:coreProperties>
</file>